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265" r:id="rId3"/>
    <p:sldId id="308" r:id="rId4"/>
    <p:sldId id="309" r:id="rId5"/>
    <p:sldId id="278" r:id="rId6"/>
    <p:sldId id="283" r:id="rId7"/>
    <p:sldId id="310" r:id="rId8"/>
    <p:sldId id="296" r:id="rId9"/>
    <p:sldId id="314" r:id="rId10"/>
    <p:sldId id="312" r:id="rId11"/>
    <p:sldId id="319" r:id="rId12"/>
    <p:sldId id="313" r:id="rId13"/>
    <p:sldId id="307" r:id="rId14"/>
    <p:sldId id="320" r:id="rId15"/>
    <p:sldId id="321" r:id="rId16"/>
    <p:sldId id="322"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F2F2F2"/>
    <a:srgbClr val="0072CE"/>
    <a:srgbClr val="000000"/>
    <a:srgbClr val="84BF41"/>
    <a:srgbClr val="ED963E"/>
    <a:srgbClr val="0091C9"/>
    <a:srgbClr val="ABD095"/>
    <a:srgbClr val="F5C967"/>
    <a:srgbClr val="9BD1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39" autoAdjust="0"/>
    <p:restoredTop sz="96291" autoAdjust="0"/>
  </p:normalViewPr>
  <p:slideViewPr>
    <p:cSldViewPr snapToGrid="0" snapToObjects="1">
      <p:cViewPr>
        <p:scale>
          <a:sx n="90" d="100"/>
          <a:sy n="90" d="100"/>
        </p:scale>
        <p:origin x="-834" y="-83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D1E9BBC-C10B-3843-8806-F95B239835E0}" type="datetimeFigureOut">
              <a:rPr lang="en-US" smtClean="0"/>
              <a:t>3/22/2022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106EE9F-32D9-467B-8868-065870EC1A55}" type="datetimeFigureOut">
              <a:rPr lang="en-GB" smtClean="0"/>
              <a:t>22/03/2022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solidFill>
                  <a:schemeClr val="tx2">
                    <a:lumMod val="75000"/>
                  </a:schemeClr>
                </a:solidFill>
              </a:rPr>
              <a:t>Integrated Quality Improvement Plan Programme Update</a:t>
            </a:r>
            <a:br>
              <a:rPr lang="en-GB" sz="2000" dirty="0">
                <a:solidFill>
                  <a:schemeClr val="tx2">
                    <a:lumMod val="75000"/>
                  </a:schemeClr>
                </a:solidFill>
              </a:rPr>
            </a:br>
            <a:r>
              <a:rPr lang="en-GB" sz="2000" dirty="0">
                <a:solidFill>
                  <a:schemeClr val="tx2">
                    <a:lumMod val="75000"/>
                  </a:schemeClr>
                </a:solidFill>
              </a:rPr>
              <a:t>Reporting for </a:t>
            </a:r>
            <a:r>
              <a:rPr lang="en-GB" sz="2000" dirty="0" smtClean="0">
                <a:solidFill>
                  <a:schemeClr val="tx2">
                    <a:lumMod val="75000"/>
                  </a:schemeClr>
                </a:solidFill>
              </a:rPr>
              <a:t>February 2022</a:t>
            </a:r>
            <a:endParaRPr lang="en-GB" sz="2000" b="0" dirty="0">
              <a:solidFill>
                <a:schemeClr val="tx2">
                  <a:lumMod val="75000"/>
                </a:schemeClr>
              </a:solidFill>
            </a:endParaRPr>
          </a:p>
        </p:txBody>
      </p:sp>
      <p:sp>
        <p:nvSpPr>
          <p:cNvPr id="3" name="Text Placeholder 2"/>
          <p:cNvSpPr>
            <a:spLocks noGrp="1"/>
          </p:cNvSpPr>
          <p:nvPr>
            <p:ph type="body" sz="quarter" idx="10"/>
          </p:nvPr>
        </p:nvSpPr>
        <p:spPr>
          <a:xfrm>
            <a:off x="4305300" y="4443366"/>
            <a:ext cx="4506913" cy="265815"/>
          </a:xfrm>
        </p:spPr>
        <p:txBody>
          <a:bodyPr/>
          <a:lstStyle/>
          <a:p>
            <a:r>
              <a:rPr lang="en-GB" dirty="0"/>
              <a:t> </a:t>
            </a:r>
            <a:r>
              <a:rPr lang="en-GB" dirty="0" smtClean="0"/>
              <a:t>Quality Committee</a:t>
            </a:r>
            <a:endParaRPr lang="en-GB" dirty="0"/>
          </a:p>
          <a:p>
            <a:r>
              <a:rPr lang="en-GB" dirty="0" smtClean="0"/>
              <a:t>29 March 2022</a:t>
            </a:r>
            <a:endParaRPr lang="en-GB" dirty="0"/>
          </a:p>
        </p:txBody>
      </p:sp>
    </p:spTree>
    <p:extLst>
      <p:ext uri="{BB962C8B-B14F-4D97-AF65-F5344CB8AC3E}">
        <p14:creationId xmlns:p14="http://schemas.microsoft.com/office/powerpoint/2010/main" val="3566979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a:t>
            </a:r>
            <a:r>
              <a:rPr lang="en-GB" sz="1800" b="1" dirty="0">
                <a:solidFill>
                  <a:schemeClr val="tx2">
                    <a:lumMod val="75000"/>
                  </a:schemeClr>
                </a:solidFill>
                <a:latin typeface="Frutiger" panose="020B0602020204020204" pitchFamily="34" charset="0"/>
              </a:rPr>
              <a:t>Behind Plan at the end of </a:t>
            </a:r>
            <a:r>
              <a:rPr lang="en-GB" sz="1800" b="1" dirty="0" smtClean="0">
                <a:solidFill>
                  <a:schemeClr val="tx2">
                    <a:lumMod val="75000"/>
                  </a:schemeClr>
                </a:solidFill>
                <a:latin typeface="Frutiger" panose="020B0602020204020204" pitchFamily="34" charset="0"/>
              </a:rPr>
              <a:t>February 2022</a:t>
            </a:r>
            <a:endParaRPr lang="en-GB" sz="1800" b="1" dirty="0">
              <a:solidFill>
                <a:schemeClr val="tx2">
                  <a:lumMod val="75000"/>
                </a:schemeClr>
              </a:solidFill>
              <a:latin typeface="Frutiger" panose="020B0602020204020204" pitchFamily="34" charset="0"/>
            </a:endParaRPr>
          </a:p>
        </p:txBody>
      </p:sp>
      <p:sp>
        <p:nvSpPr>
          <p:cNvPr id="5" name="Rectangle 4"/>
          <p:cNvSpPr/>
          <p:nvPr/>
        </p:nvSpPr>
        <p:spPr>
          <a:xfrm>
            <a:off x="154456" y="5056093"/>
            <a:ext cx="8708244" cy="230832"/>
          </a:xfrm>
          <a:prstGeom prst="rect">
            <a:avLst/>
          </a:prstGeom>
        </p:spPr>
        <p:txBody>
          <a:bodyPr wrap="square">
            <a:spAutoFit/>
          </a:bodyPr>
          <a:lstStyle/>
          <a:p>
            <a:pPr algn="just"/>
            <a:endParaRPr lang="en-GB" sz="900" b="1" dirty="0" smtClean="0">
              <a:latin typeface="Frutiger" panose="020B0602020204020204" pitchFamily="34" charset="0"/>
            </a:endParaRPr>
          </a:p>
        </p:txBody>
      </p:sp>
      <p:sp>
        <p:nvSpPr>
          <p:cNvPr id="8" name="Rectangle 7"/>
          <p:cNvSpPr/>
          <p:nvPr/>
        </p:nvSpPr>
        <p:spPr>
          <a:xfrm>
            <a:off x="154456" y="2931950"/>
            <a:ext cx="8810136" cy="1615827"/>
          </a:xfrm>
          <a:prstGeom prst="rect">
            <a:avLst/>
          </a:prstGeom>
          <a:solidFill>
            <a:srgbClr val="F2F2F2">
              <a:alpha val="50980"/>
            </a:srgbClr>
          </a:solidFill>
        </p:spPr>
        <p:txBody>
          <a:bodyPr wrap="square">
            <a:spAutoFit/>
          </a:bodyPr>
          <a:lstStyle/>
          <a:p>
            <a:pPr algn="just"/>
            <a:r>
              <a:rPr lang="en-GB" sz="900" b="1" dirty="0">
                <a:latin typeface="Frutiger" panose="020B0602020204020204" pitchFamily="34" charset="0"/>
              </a:rPr>
              <a:t>015 National and Local Audit Targets</a:t>
            </a:r>
          </a:p>
          <a:p>
            <a:pPr algn="just"/>
            <a:r>
              <a:rPr lang="en-GB" sz="900" dirty="0">
                <a:latin typeface="Frutiger" panose="020B0602020204020204" pitchFamily="34" charset="0"/>
              </a:rPr>
              <a:t>This scheme (3 actions) forms part of the wider Clinical Audit Improvement Plan. Some actions have evolved following the application of the PDSA methodology; as a result, they are currently ongoing.  A revised submission date has been agreed for April 2022.</a:t>
            </a:r>
          </a:p>
          <a:p>
            <a:pPr algn="just"/>
            <a:r>
              <a:rPr lang="en-GB" sz="900" b="1" dirty="0">
                <a:latin typeface="Frutiger" panose="020B0602020204020204" pitchFamily="34" charset="0"/>
              </a:rPr>
              <a:t>These actions will be incorporated into the Compliance Plan</a:t>
            </a:r>
          </a:p>
          <a:p>
            <a:pPr algn="just"/>
            <a:endParaRPr lang="en-GB" sz="900" b="1" dirty="0">
              <a:latin typeface="Frutiger" panose="020B0602020204020204" pitchFamily="34" charset="0"/>
            </a:endParaRPr>
          </a:p>
          <a:p>
            <a:pPr algn="just"/>
            <a:r>
              <a:rPr lang="en-GB" sz="900" b="1" dirty="0">
                <a:latin typeface="Frutiger" panose="020B0602020204020204" pitchFamily="34" charset="0"/>
              </a:rPr>
              <a:t>017 Appraisal Rates</a:t>
            </a:r>
          </a:p>
          <a:p>
            <a:pPr algn="just"/>
            <a:r>
              <a:rPr lang="en-GB" sz="900" dirty="0">
                <a:latin typeface="Frutiger" panose="020B0602020204020204" pitchFamily="34" charset="0"/>
              </a:rPr>
              <a:t>Although significant progress has been made Appraisals remain off trajectory and target as full capacity protocols continue to delay appraisals.  Appraisals were cancelled due to managers being included within the staffing numbers and sickness of staff.  All areas have been asked to reschedule appraisals and complete trajectories for completing appraisals.  HR will continue to monitor appraisal compliance rates to ensure these are completed in line with the Trust target. This action remains ‘Behind Plan’</a:t>
            </a:r>
          </a:p>
          <a:p>
            <a:pPr algn="just"/>
            <a:r>
              <a:rPr lang="en-GB" sz="900" b="1" dirty="0">
                <a:latin typeface="Frutiger" panose="020B0602020204020204" pitchFamily="34" charset="0"/>
              </a:rPr>
              <a:t>These actions will be incorporated into the Compliance Plan</a:t>
            </a:r>
          </a:p>
        </p:txBody>
      </p:sp>
      <p:graphicFrame>
        <p:nvGraphicFramePr>
          <p:cNvPr id="6" name="Table 5"/>
          <p:cNvGraphicFramePr>
            <a:graphicFrameLocks noGrp="1"/>
          </p:cNvGraphicFramePr>
          <p:nvPr>
            <p:extLst>
              <p:ext uri="{D42A27DB-BD31-4B8C-83A1-F6EECF244321}">
                <p14:modId xmlns:p14="http://schemas.microsoft.com/office/powerpoint/2010/main" val="3466402740"/>
              </p:ext>
            </p:extLst>
          </p:nvPr>
        </p:nvGraphicFramePr>
        <p:xfrm>
          <a:off x="251749" y="676957"/>
          <a:ext cx="8640501" cy="2070000"/>
        </p:xfrm>
        <a:graphic>
          <a:graphicData uri="http://schemas.openxmlformats.org/drawingml/2006/table">
            <a:tbl>
              <a:tblPr/>
              <a:tblGrid>
                <a:gridCol w="449692"/>
                <a:gridCol w="1037655"/>
                <a:gridCol w="665544"/>
                <a:gridCol w="3842995"/>
                <a:gridCol w="1263419"/>
                <a:gridCol w="685245"/>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252000">
                <a:tc>
                  <a:txBody>
                    <a:bodyPr/>
                    <a:lstStyle/>
                    <a:p>
                      <a:pPr algn="l" fontAlgn="ctr"/>
                      <a:r>
                        <a:rPr lang="en-GB" sz="800" b="0" i="0" u="none" strike="noStrike" dirty="0">
                          <a:solidFill>
                            <a:srgbClr val="000000"/>
                          </a:solidFill>
                          <a:effectLst/>
                          <a:latin typeface="Frutiger"/>
                        </a:rPr>
                        <a:t>015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service should ensure that performance in national and local audits is in line with targets. (UEC)</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Patient Safety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31/10/2021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service should ensure that performance in national and local audits is in line with targets. (Med)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Patient Safety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31/10/2021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trust should ensure that compliance with national and local audits is in line with targets (EOL)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Patient Safety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31/10/2021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must monitor medical staff training rates, and improve appraisal rates to meet the trust target.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30/11/2021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trust must ensure that staff receive an annual appraisal.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30/11/2021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service should ensure that nursing appraisal rates are in line with trust targets.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30/11/2021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52000">
                <a:tc>
                  <a:txBody>
                    <a:bodyPr/>
                    <a:lstStyle/>
                    <a:p>
                      <a:pPr algn="l" fontAlgn="ctr"/>
                      <a:r>
                        <a:rPr lang="en-GB" sz="800" b="0" i="0" u="none" strike="noStrike" dirty="0">
                          <a:solidFill>
                            <a:srgbClr val="000000"/>
                          </a:solidFill>
                          <a:effectLst/>
                          <a:latin typeface="Frutiger"/>
                        </a:rPr>
                        <a:t>017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service should ensure that nursing appraisal rates are in line with trust targets.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30/11/2021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bl>
          </a:graphicData>
        </a:graphic>
      </p:graphicFrame>
    </p:spTree>
    <p:extLst>
      <p:ext uri="{BB962C8B-B14F-4D97-AF65-F5344CB8AC3E}">
        <p14:creationId xmlns:p14="http://schemas.microsoft.com/office/powerpoint/2010/main" val="539584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1"/>
            <a:ext cx="9144000" cy="295245"/>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a:t>
            </a:r>
            <a:r>
              <a:rPr lang="en-GB" sz="1800" b="1" dirty="0">
                <a:solidFill>
                  <a:schemeClr val="tx2">
                    <a:lumMod val="75000"/>
                  </a:schemeClr>
                </a:solidFill>
                <a:latin typeface="Frutiger" panose="020B0602020204020204" pitchFamily="34" charset="0"/>
              </a:rPr>
              <a:t>Behind Plan at the end of </a:t>
            </a:r>
            <a:r>
              <a:rPr lang="en-GB" sz="1800" b="1" dirty="0" smtClean="0">
                <a:solidFill>
                  <a:schemeClr val="tx2">
                    <a:lumMod val="75000"/>
                  </a:schemeClr>
                </a:solidFill>
                <a:latin typeface="Frutiger" panose="020B0602020204020204" pitchFamily="34" charset="0"/>
              </a:rPr>
              <a:t>February 2022</a:t>
            </a:r>
            <a:endParaRPr lang="en-GB" sz="1800" b="1" dirty="0">
              <a:solidFill>
                <a:schemeClr val="tx2">
                  <a:lumMod val="75000"/>
                </a:schemeClr>
              </a:solidFill>
              <a:latin typeface="Frutiger" panose="020B0602020204020204" pitchFamily="34" charset="0"/>
            </a:endParaRPr>
          </a:p>
        </p:txBody>
      </p:sp>
      <p:sp>
        <p:nvSpPr>
          <p:cNvPr id="8" name="Rectangle 7"/>
          <p:cNvSpPr/>
          <p:nvPr/>
        </p:nvSpPr>
        <p:spPr>
          <a:xfrm>
            <a:off x="166866" y="4174827"/>
            <a:ext cx="8725041" cy="923330"/>
          </a:xfrm>
          <a:prstGeom prst="rect">
            <a:avLst/>
          </a:prstGeom>
          <a:solidFill>
            <a:srgbClr val="F2F2F2">
              <a:alpha val="50980"/>
            </a:srgbClr>
          </a:solidFill>
        </p:spPr>
        <p:txBody>
          <a:bodyPr wrap="square">
            <a:spAutoFit/>
          </a:bodyPr>
          <a:lstStyle/>
          <a:p>
            <a:pPr algn="just"/>
            <a:r>
              <a:rPr lang="en-GB" sz="900" b="1" dirty="0" smtClean="0">
                <a:latin typeface="Frutiger" panose="020B0602020204020204" pitchFamily="34" charset="0"/>
              </a:rPr>
              <a:t>018 Mandatory Training Rates</a:t>
            </a:r>
          </a:p>
          <a:p>
            <a:pPr algn="just"/>
            <a:r>
              <a:rPr lang="en-GB" sz="900" dirty="0">
                <a:latin typeface="Frutiger" panose="020B0602020204020204" pitchFamily="34" charset="0"/>
              </a:rPr>
              <a:t>9 individual actions were approved at Novembers EAG, but 3 were declined.  As all 12 actions form one overarching scheme, this can only be approved for closure when the EAG is assured of improvement against all 12 actions. </a:t>
            </a:r>
            <a:r>
              <a:rPr lang="en-GB" sz="900" dirty="0" smtClean="0">
                <a:latin typeface="Frutiger" panose="020B0602020204020204" pitchFamily="34" charset="0"/>
              </a:rPr>
              <a:t>Due </a:t>
            </a:r>
            <a:r>
              <a:rPr lang="en-GB" sz="900" dirty="0">
                <a:latin typeface="Frutiger" panose="020B0602020204020204" pitchFamily="34" charset="0"/>
              </a:rPr>
              <a:t>to the current Level 4 Incident across the NHS and unprecedented pressures within the Norfolk and Waveney system, high sickness and training temporarily suspended these actions remains ‘Behind Plan</a:t>
            </a:r>
            <a:r>
              <a:rPr lang="en-GB" sz="900" dirty="0" smtClean="0">
                <a:latin typeface="Frutiger" panose="020B0602020204020204" pitchFamily="34" charset="0"/>
              </a:rPr>
              <a:t>’ with a further revised submission date of May.  </a:t>
            </a:r>
          </a:p>
          <a:p>
            <a:pPr algn="just"/>
            <a:r>
              <a:rPr lang="en-GB" sz="900" b="1" dirty="0" smtClean="0">
                <a:latin typeface="Frutiger" panose="020B0602020204020204" pitchFamily="34" charset="0"/>
              </a:rPr>
              <a:t>The remaining three actions will </a:t>
            </a:r>
            <a:r>
              <a:rPr lang="en-GB" sz="900" b="1" dirty="0">
                <a:latin typeface="Frutiger" panose="020B0602020204020204" pitchFamily="34" charset="0"/>
              </a:rPr>
              <a:t>be </a:t>
            </a:r>
            <a:r>
              <a:rPr lang="en-GB" sz="900" b="1" dirty="0" smtClean="0">
                <a:latin typeface="Frutiger" panose="020B0602020204020204" pitchFamily="34" charset="0"/>
              </a:rPr>
              <a:t>incorporated </a:t>
            </a:r>
            <a:r>
              <a:rPr lang="en-GB" sz="900" b="1" dirty="0">
                <a:latin typeface="Frutiger" panose="020B0602020204020204" pitchFamily="34" charset="0"/>
              </a:rPr>
              <a:t>into the Compliance Plan</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156" t="21061" r="32922" b="49289"/>
          <a:stretch/>
        </p:blipFill>
        <p:spPr bwMode="auto">
          <a:xfrm>
            <a:off x="80144" y="776888"/>
            <a:ext cx="214805" cy="25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156" t="21061" r="32922" b="49289"/>
          <a:stretch/>
        </p:blipFill>
        <p:spPr bwMode="auto">
          <a:xfrm>
            <a:off x="80145" y="1086344"/>
            <a:ext cx="214805" cy="25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156" t="21061" r="32922" b="49289"/>
          <a:stretch/>
        </p:blipFill>
        <p:spPr bwMode="auto">
          <a:xfrm rot="580233">
            <a:off x="80146" y="1357221"/>
            <a:ext cx="214805" cy="25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 8"/>
          <p:cNvGraphicFramePr>
            <a:graphicFrameLocks noGrp="1"/>
          </p:cNvGraphicFramePr>
          <p:nvPr>
            <p:extLst>
              <p:ext uri="{D42A27DB-BD31-4B8C-83A1-F6EECF244321}">
                <p14:modId xmlns:p14="http://schemas.microsoft.com/office/powerpoint/2010/main" val="1990299644"/>
              </p:ext>
            </p:extLst>
          </p:nvPr>
        </p:nvGraphicFramePr>
        <p:xfrm>
          <a:off x="248856" y="467214"/>
          <a:ext cx="8640501" cy="3564171"/>
        </p:xfrm>
        <a:graphic>
          <a:graphicData uri="http://schemas.openxmlformats.org/drawingml/2006/table">
            <a:tbl>
              <a:tblPr/>
              <a:tblGrid>
                <a:gridCol w="449692"/>
                <a:gridCol w="1037655"/>
                <a:gridCol w="665544"/>
                <a:gridCol w="3842995"/>
                <a:gridCol w="1263419"/>
                <a:gridCol w="685245"/>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must review the knowledge, competency and skills of staff in relation to the Mental Capacity Act and Deprivation of Liberty safeguards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service should ensure that all staff complete safeguarding adults and children’s’ training. </a:t>
                      </a:r>
                      <a:r>
                        <a:rPr lang="en-GB" sz="800" b="0" i="0" u="none" strike="noStrike" dirty="0" smtClean="0">
                          <a:solidFill>
                            <a:srgbClr val="000000"/>
                          </a:solidFill>
                          <a:effectLst/>
                          <a:latin typeface="Frutiger"/>
                        </a:rPr>
                        <a:t>(Emergency</a:t>
                      </a:r>
                      <a:r>
                        <a:rPr lang="en-GB" sz="800" b="0" i="0" u="none" strike="noStrike" baseline="0" dirty="0" smtClean="0">
                          <a:solidFill>
                            <a:srgbClr val="000000"/>
                          </a:solidFill>
                          <a:effectLst/>
                          <a:latin typeface="Frutiger"/>
                        </a:rPr>
                        <a:t> Department) </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should ensure that staff are up to date with mandatory training</a:t>
                      </a:r>
                      <a:r>
                        <a:rPr lang="en-GB" sz="800" b="0" i="0" u="none" strike="noStrike" dirty="0" smtClean="0">
                          <a:solidFill>
                            <a:srgbClr val="000000"/>
                          </a:solidFill>
                          <a:effectLst/>
                          <a:latin typeface="Frutiger"/>
                        </a:rPr>
                        <a:t>. (Diagnostic Imaging) </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474481">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trust must ensure that mandatory training attendance, including training on infection prevention and control and safeguarding of vulnerable children and adults, improves to ensure that all staff are aware of current practices and are trained to the appropriate level.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should ensure that mandatory training compliance meets the trust target for all staff groups.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service should ensure that all staff complete mandatory training in key skills.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service should ensure that staff have completed the relevant life support training for their clinical roles.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The trust should ensure staffs mandatory and safeguarding training compliance meets the trust target.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138525">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service should ensure that staff complete mandatory training.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138525">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The service should improve medical staff compliance with safeguarding training.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service should ensure that all staff complete mandatory training to improve compliance in line with the trust target.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r h="277049">
                <a:tc>
                  <a:txBody>
                    <a:bodyPr/>
                    <a:lstStyle/>
                    <a:p>
                      <a:pPr algn="l" fontAlgn="ctr"/>
                      <a:r>
                        <a:rPr lang="en-GB" sz="800" b="0" i="0" u="none" strike="noStrike" dirty="0">
                          <a:solidFill>
                            <a:srgbClr val="000000"/>
                          </a:solidFill>
                          <a:effectLst/>
                          <a:latin typeface="Frutiger"/>
                        </a:rPr>
                        <a:t>018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The service should ensure that safeguarding adults and children’s training compliance is in line with the trust target.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Director of People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a:solidFill>
                            <a:srgbClr val="000000"/>
                          </a:solidFill>
                          <a:effectLst/>
                          <a:latin typeface="Frutiger"/>
                        </a:rPr>
                        <a:t>30/09/2021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bl>
          </a:graphicData>
        </a:graphic>
      </p:graphicFrame>
    </p:spTree>
    <p:extLst>
      <p:ext uri="{BB962C8B-B14F-4D97-AF65-F5344CB8AC3E}">
        <p14:creationId xmlns:p14="http://schemas.microsoft.com/office/powerpoint/2010/main" val="143231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a:t>
            </a:r>
            <a:r>
              <a:rPr lang="en-GB" sz="1800" b="1" dirty="0">
                <a:solidFill>
                  <a:schemeClr val="tx2">
                    <a:lumMod val="75000"/>
                  </a:schemeClr>
                </a:solidFill>
                <a:latin typeface="Frutiger" panose="020B0602020204020204" pitchFamily="34" charset="0"/>
              </a:rPr>
              <a:t>Behind Plan at the end of </a:t>
            </a:r>
            <a:r>
              <a:rPr lang="en-GB" sz="1800" b="1" dirty="0" smtClean="0">
                <a:solidFill>
                  <a:schemeClr val="tx2">
                    <a:lumMod val="75000"/>
                  </a:schemeClr>
                </a:solidFill>
                <a:latin typeface="Frutiger" panose="020B0602020204020204" pitchFamily="34" charset="0"/>
              </a:rPr>
              <a:t>February 2022</a:t>
            </a:r>
            <a:endParaRPr lang="en-GB" sz="1800" b="1" dirty="0">
              <a:solidFill>
                <a:schemeClr val="tx2">
                  <a:lumMod val="75000"/>
                </a:schemeClr>
              </a:solidFill>
              <a:latin typeface="Frutiger" panose="020B0602020204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12149321"/>
              </p:ext>
            </p:extLst>
          </p:nvPr>
        </p:nvGraphicFramePr>
        <p:xfrm>
          <a:off x="254643" y="681183"/>
          <a:ext cx="8640501" cy="2080608"/>
        </p:xfrm>
        <a:graphic>
          <a:graphicData uri="http://schemas.openxmlformats.org/drawingml/2006/table">
            <a:tbl>
              <a:tblPr/>
              <a:tblGrid>
                <a:gridCol w="449692"/>
                <a:gridCol w="1037655"/>
                <a:gridCol w="665544"/>
                <a:gridCol w="3842995"/>
                <a:gridCol w="1263419"/>
                <a:gridCol w="685245"/>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546033">
                <a:tc>
                  <a:txBody>
                    <a:bodyPr/>
                    <a:lstStyle/>
                    <a:p>
                      <a:pPr algn="l" fontAlgn="ctr"/>
                      <a:r>
                        <a:rPr lang="en-GB" sz="800" b="0" i="0" u="none" strike="noStrike" dirty="0">
                          <a:solidFill>
                            <a:srgbClr val="000000"/>
                          </a:solidFill>
                          <a:effectLst/>
                          <a:latin typeface="Frutiger"/>
                        </a:rPr>
                        <a:t>055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must improve its performance times in relation to ambulance turnaround delays, four-hour target, patients waiting more than four hours from the decision to admit until being admitted and monthly median total time in A&amp;E.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Chief Operating Officer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31/10/2021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409525">
                <a:tc>
                  <a:txBody>
                    <a:bodyPr/>
                    <a:lstStyle/>
                    <a:p>
                      <a:pPr algn="l" fontAlgn="ctr"/>
                      <a:r>
                        <a:rPr lang="en-GB" sz="800" b="0" i="0" u="none" strike="noStrike" dirty="0">
                          <a:solidFill>
                            <a:srgbClr val="000000"/>
                          </a:solidFill>
                          <a:effectLst/>
                          <a:latin typeface="Frutiger"/>
                        </a:rPr>
                        <a:t>055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The service should ensure that care and treatment are accessible at the time of need and referral to treatment times and waiting times are in line with national standards.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Chief Operating Officer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31/10/2021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a:rPr>
                        <a:t>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409525">
                <a:tc>
                  <a:txBody>
                    <a:bodyPr/>
                    <a:lstStyle/>
                    <a:p>
                      <a:pPr algn="l" fontAlgn="ctr"/>
                      <a:r>
                        <a:rPr lang="en-GB" sz="800" b="0" i="0" u="none" strike="noStrike" dirty="0">
                          <a:solidFill>
                            <a:srgbClr val="000000"/>
                          </a:solidFill>
                          <a:effectLst/>
                          <a:latin typeface="Frutiger"/>
                        </a:rPr>
                        <a:t>057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must ensure that staffing levels are adequate to provide safe care and treatment to patients in a timely way.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rgbClr val="000000"/>
                          </a:solidFill>
                          <a:effectLst/>
                          <a:latin typeface="Frutiger"/>
                        </a:rPr>
                        <a:t>31/01/2022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409525">
                <a:tc>
                  <a:txBody>
                    <a:bodyPr/>
                    <a:lstStyle/>
                    <a:p>
                      <a:pPr algn="l" fontAlgn="ctr"/>
                      <a:r>
                        <a:rPr lang="en-GB" sz="800" b="0" i="0" u="none" strike="noStrike" dirty="0" smtClean="0">
                          <a:solidFill>
                            <a:srgbClr val="000000"/>
                          </a:solidFill>
                          <a:effectLst/>
                          <a:latin typeface="Frutiger"/>
                        </a:rPr>
                        <a:t>058</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Frutiger"/>
                        </a:rPr>
                        <a:t>Must</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Frutiger"/>
                        </a:rPr>
                        <a:t>The trust must be assured that the out of hours staffing arrangement is sustainable and robust to provide safe care and treatment to patients. </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Frutiger"/>
                        </a:rPr>
                        <a:t>31/01/2022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bl>
          </a:graphicData>
        </a:graphic>
      </p:graphicFrame>
      <p:sp>
        <p:nvSpPr>
          <p:cNvPr id="8" name="Rectangle 7"/>
          <p:cNvSpPr/>
          <p:nvPr/>
        </p:nvSpPr>
        <p:spPr>
          <a:xfrm>
            <a:off x="171582" y="2771927"/>
            <a:ext cx="8708244" cy="1754326"/>
          </a:xfrm>
          <a:prstGeom prst="rect">
            <a:avLst/>
          </a:prstGeom>
          <a:solidFill>
            <a:srgbClr val="F2F2F2">
              <a:alpha val="50980"/>
            </a:srgbClr>
          </a:solidFill>
        </p:spPr>
        <p:txBody>
          <a:bodyPr wrap="square">
            <a:spAutoFit/>
          </a:bodyPr>
          <a:lstStyle/>
          <a:p>
            <a:pPr algn="just"/>
            <a:r>
              <a:rPr lang="en-GB" sz="900" b="1" dirty="0">
                <a:latin typeface="Frutiger"/>
              </a:rPr>
              <a:t>055 Ambulance Turnaround Four Hour Target</a:t>
            </a:r>
          </a:p>
          <a:p>
            <a:pPr algn="just"/>
            <a:r>
              <a:rPr lang="en-GB" sz="900" dirty="0">
                <a:latin typeface="Frutiger"/>
              </a:rPr>
              <a:t>This scheme (2 actions) formed part of the discussion with the CQC regarding the impact of COVID-19 on national performance standards and expectations regarding evidence to demonstrate this action has been addressed.  The CQC confirmed they recognise the national challenges and would look at the systems and process the organisation has put in place since 2018 to safely assess and treat patients with the Emergency Department, including pathways of care, responding to increasing demand, escalation and oversight of the department. </a:t>
            </a:r>
            <a:r>
              <a:rPr lang="en-GB" sz="900" dirty="0">
                <a:latin typeface="Frutiger" panose="020B0602020204020204" pitchFamily="34" charset="0"/>
              </a:rPr>
              <a:t>In view of this information a decision will now be made by the COO when this action will be submitted to the EAG.</a:t>
            </a:r>
            <a:endParaRPr lang="en-GB" sz="900" b="1" dirty="0">
              <a:latin typeface="Frutiger" panose="020B0602020204020204" pitchFamily="34" charset="0"/>
            </a:endParaRPr>
          </a:p>
          <a:p>
            <a:pPr algn="just"/>
            <a:endParaRPr lang="en-GB" sz="900" b="1" dirty="0">
              <a:latin typeface="Frutiger" panose="020B0602020204020204" pitchFamily="34" charset="0"/>
            </a:endParaRPr>
          </a:p>
          <a:p>
            <a:pPr algn="just"/>
            <a:r>
              <a:rPr lang="en-GB" sz="900" b="1" dirty="0">
                <a:latin typeface="Frutiger" panose="020B0602020204020204" pitchFamily="34" charset="0"/>
              </a:rPr>
              <a:t>057 Adequate Staffing Levels</a:t>
            </a:r>
          </a:p>
          <a:p>
            <a:pPr algn="just"/>
            <a:r>
              <a:rPr lang="en-GB" sz="900" dirty="0">
                <a:latin typeface="Frutiger" panose="020B0602020204020204" pitchFamily="34" charset="0"/>
              </a:rPr>
              <a:t>See Slide </a:t>
            </a:r>
            <a:r>
              <a:rPr lang="en-GB" sz="900" dirty="0" smtClean="0">
                <a:latin typeface="Frutiger" panose="020B0602020204020204" pitchFamily="34" charset="0"/>
              </a:rPr>
              <a:t>9</a:t>
            </a:r>
            <a:endParaRPr lang="en-GB" sz="900" dirty="0">
              <a:latin typeface="Frutiger" panose="020B0602020204020204" pitchFamily="34" charset="0"/>
            </a:endParaRPr>
          </a:p>
          <a:p>
            <a:pPr algn="just"/>
            <a:endParaRPr lang="en-GB" sz="900" b="1" dirty="0">
              <a:latin typeface="Frutiger" panose="020B0602020204020204" pitchFamily="34" charset="0"/>
            </a:endParaRPr>
          </a:p>
          <a:p>
            <a:pPr algn="just"/>
            <a:r>
              <a:rPr lang="en-GB" sz="900" b="1" dirty="0">
                <a:latin typeface="Frutiger" panose="020B0602020204020204" pitchFamily="34" charset="0"/>
              </a:rPr>
              <a:t>058 Out of Hours Staffing Arrangement </a:t>
            </a:r>
          </a:p>
          <a:p>
            <a:pPr algn="just"/>
            <a:r>
              <a:rPr lang="en-GB" sz="900" dirty="0">
                <a:latin typeface="Frutiger" panose="020B0602020204020204" pitchFamily="34" charset="0"/>
              </a:rPr>
              <a:t>See Slide </a:t>
            </a:r>
            <a:r>
              <a:rPr lang="en-GB" sz="900" dirty="0" smtClean="0">
                <a:latin typeface="Frutiger" panose="020B0602020204020204" pitchFamily="34" charset="0"/>
              </a:rPr>
              <a:t>9</a:t>
            </a:r>
            <a:endParaRPr lang="en-GB" sz="900" b="1" dirty="0">
              <a:latin typeface="Frutiger" panose="020B0602020204020204" pitchFamily="34" charset="0"/>
            </a:endParaRPr>
          </a:p>
        </p:txBody>
      </p:sp>
    </p:spTree>
    <p:extLst>
      <p:ext uri="{BB962C8B-B14F-4D97-AF65-F5344CB8AC3E}">
        <p14:creationId xmlns:p14="http://schemas.microsoft.com/office/powerpoint/2010/main" val="287788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a:t>
            </a:r>
            <a:r>
              <a:rPr lang="en-GB" sz="1800" b="1" dirty="0">
                <a:solidFill>
                  <a:schemeClr val="tx2">
                    <a:lumMod val="75000"/>
                  </a:schemeClr>
                </a:solidFill>
                <a:latin typeface="Frutiger" panose="020B0602020204020204" pitchFamily="34" charset="0"/>
              </a:rPr>
              <a:t>to be submitted to the EAG </a:t>
            </a:r>
            <a:r>
              <a:rPr lang="en-GB" sz="1800" b="1" dirty="0" smtClean="0">
                <a:solidFill>
                  <a:schemeClr val="tx2">
                    <a:lumMod val="75000"/>
                  </a:schemeClr>
                </a:solidFill>
                <a:latin typeface="Frutiger" panose="020B0602020204020204" pitchFamily="34" charset="0"/>
              </a:rPr>
              <a:t>in March 2022</a:t>
            </a:r>
            <a:endParaRPr lang="en-GB" sz="1800" b="1" dirty="0">
              <a:solidFill>
                <a:schemeClr val="tx2">
                  <a:lumMod val="75000"/>
                </a:schemeClr>
              </a:solidFill>
              <a:latin typeface="Frutiger" panose="020B0602020204020204" pitchFamily="34" charset="0"/>
            </a:endParaRPr>
          </a:p>
        </p:txBody>
      </p:sp>
      <p:sp>
        <p:nvSpPr>
          <p:cNvPr id="4" name="TextBox 3"/>
          <p:cNvSpPr txBox="1"/>
          <p:nvPr/>
        </p:nvSpPr>
        <p:spPr>
          <a:xfrm>
            <a:off x="119117" y="418356"/>
            <a:ext cx="8778922" cy="369332"/>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latin typeface="Frutiger" panose="020B0602020204020204" pitchFamily="34" charset="0"/>
              </a:rPr>
              <a:t>1</a:t>
            </a:r>
            <a:r>
              <a:rPr lang="en-GB" sz="900" dirty="0" smtClean="0">
                <a:latin typeface="Frutiger" panose="020B0602020204020204" pitchFamily="34" charset="0"/>
              </a:rPr>
              <a:t> schemes (2 actions) are due to be presented at EAG in March 2022</a:t>
            </a:r>
          </a:p>
          <a:p>
            <a:pPr algn="just"/>
            <a:r>
              <a:rPr lang="en-GB" sz="900" dirty="0" smtClean="0">
                <a:latin typeface="Frutiger" panose="020B0602020204020204" pitchFamily="34"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1983399169"/>
              </p:ext>
            </p:extLst>
          </p:nvPr>
        </p:nvGraphicFramePr>
        <p:xfrm>
          <a:off x="254643" y="679102"/>
          <a:ext cx="8640501" cy="1026000"/>
        </p:xfrm>
        <a:graphic>
          <a:graphicData uri="http://schemas.openxmlformats.org/drawingml/2006/table">
            <a:tbl>
              <a:tblPr/>
              <a:tblGrid>
                <a:gridCol w="449691"/>
                <a:gridCol w="1049231"/>
                <a:gridCol w="653969"/>
                <a:gridCol w="3842996"/>
                <a:gridCol w="1263419"/>
                <a:gridCol w="685244"/>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360000">
                <a:tc>
                  <a:txBody>
                    <a:bodyPr/>
                    <a:lstStyle/>
                    <a:p>
                      <a:pPr algn="l" fontAlgn="ctr"/>
                      <a:r>
                        <a:rPr lang="en-GB" sz="800" b="0" i="0" u="none" strike="noStrike" dirty="0" smtClean="0">
                          <a:solidFill>
                            <a:srgbClr val="000000"/>
                          </a:solidFill>
                          <a:effectLst/>
                          <a:latin typeface="Frutiger"/>
                        </a:rPr>
                        <a:t>011</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Women</a:t>
                      </a:r>
                      <a:r>
                        <a:rPr lang="en-GB" sz="800" b="0" i="0" u="none" strike="noStrike" baseline="0" dirty="0" smtClean="0">
                          <a:solidFill>
                            <a:srgbClr val="000000"/>
                          </a:solidFill>
                          <a:effectLst/>
                          <a:latin typeface="Frutiger"/>
                        </a:rPr>
                        <a:t> &amp; Children</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Should</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The service should continue to work on the culture within the department.</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DLT Women &amp; Children</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smtClean="0">
                          <a:solidFill>
                            <a:srgbClr val="000000"/>
                          </a:solidFill>
                          <a:effectLst/>
                          <a:latin typeface="Frutiger"/>
                        </a:rPr>
                        <a:t>30/04/2022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G</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tr>
              <a:tr h="360000">
                <a:tc>
                  <a:txBody>
                    <a:bodyPr/>
                    <a:lstStyle/>
                    <a:p>
                      <a:pPr algn="l" fontAlgn="ctr"/>
                      <a:r>
                        <a:rPr lang="en-GB" sz="800" b="0" i="0" u="none" strike="noStrike" dirty="0" smtClean="0">
                          <a:solidFill>
                            <a:srgbClr val="000000"/>
                          </a:solidFill>
                          <a:effectLst/>
                          <a:latin typeface="Frutiger"/>
                        </a:rPr>
                        <a:t>011</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Should</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The trust should continue to improve staff engagement.</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smtClean="0">
                          <a:solidFill>
                            <a:srgbClr val="000000"/>
                          </a:solidFill>
                          <a:effectLst/>
                          <a:latin typeface="Frutiger"/>
                        </a:rPr>
                        <a:t>30/04/2022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G</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594602"/>
              </p:ext>
            </p:extLst>
          </p:nvPr>
        </p:nvGraphicFramePr>
        <p:xfrm>
          <a:off x="257538" y="2561886"/>
          <a:ext cx="8640501" cy="1386000"/>
        </p:xfrm>
        <a:graphic>
          <a:graphicData uri="http://schemas.openxmlformats.org/drawingml/2006/table">
            <a:tbl>
              <a:tblPr/>
              <a:tblGrid>
                <a:gridCol w="449691"/>
                <a:gridCol w="1049231"/>
                <a:gridCol w="653969"/>
                <a:gridCol w="3842996"/>
                <a:gridCol w="1263419"/>
                <a:gridCol w="685244"/>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360000">
                <a:tc>
                  <a:txBody>
                    <a:bodyPr/>
                    <a:lstStyle/>
                    <a:p>
                      <a:pPr algn="l" fontAlgn="ctr"/>
                      <a:r>
                        <a:rPr lang="en-GB" sz="800" b="0" i="0" u="none" strike="noStrike" dirty="0" smtClean="0">
                          <a:solidFill>
                            <a:srgbClr val="000000"/>
                          </a:solidFill>
                          <a:effectLst/>
                          <a:latin typeface="Frutiger"/>
                        </a:rPr>
                        <a:t>068</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Should</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The trust should review processes to ensure that patients are able to access diagnostic imaging services in a timely manner.</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smtClean="0">
                          <a:solidFill>
                            <a:srgbClr val="000000"/>
                          </a:solidFill>
                          <a:effectLst/>
                          <a:latin typeface="Frutiger"/>
                        </a:rPr>
                        <a:t>29/03/2022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G</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tr>
              <a:tr h="360000">
                <a:tc>
                  <a:txBody>
                    <a:bodyPr/>
                    <a:lstStyle/>
                    <a:p>
                      <a:pPr algn="l" fontAlgn="ctr"/>
                      <a:r>
                        <a:rPr lang="en-GB" sz="800" b="0" i="0" u="none" strike="noStrike" dirty="0" smtClean="0">
                          <a:solidFill>
                            <a:srgbClr val="000000"/>
                          </a:solidFill>
                          <a:effectLst/>
                          <a:latin typeface="Frutiger"/>
                        </a:rPr>
                        <a:t>069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Should</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smtClean="0">
                          <a:solidFill>
                            <a:srgbClr val="000000"/>
                          </a:solidFill>
                          <a:effectLst/>
                          <a:latin typeface="Frutiger"/>
                        </a:rPr>
                        <a:t>The trust should continue to embed the governance and risk management processes.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smtClean="0">
                          <a:solidFill>
                            <a:srgbClr val="000000"/>
                          </a:solidFill>
                          <a:effectLst/>
                          <a:latin typeface="Frutiger"/>
                        </a:rPr>
                        <a:t>29/03/2022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G</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tr>
              <a:tr h="360000">
                <a:tc>
                  <a:txBody>
                    <a:bodyPr/>
                    <a:lstStyle/>
                    <a:p>
                      <a:pPr algn="l" fontAlgn="ctr"/>
                      <a:r>
                        <a:rPr lang="en-GB" sz="800" b="0" i="0" u="none" strike="noStrike" dirty="0" smtClean="0">
                          <a:solidFill>
                            <a:srgbClr val="000000"/>
                          </a:solidFill>
                          <a:effectLst/>
                          <a:latin typeface="Frutiger"/>
                        </a:rPr>
                        <a:t>070</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Should</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The trust should develop a formalised vision and strategy in radiology.</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smtClean="0">
                          <a:solidFill>
                            <a:srgbClr val="000000"/>
                          </a:solidFill>
                          <a:effectLst/>
                          <a:latin typeface="Frutiger"/>
                        </a:rPr>
                        <a:t>29/03/2022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G</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tr>
            </a:tbl>
          </a:graphicData>
        </a:graphic>
      </p:graphicFrame>
      <p:sp>
        <p:nvSpPr>
          <p:cNvPr id="8" name="TextBox 7"/>
          <p:cNvSpPr txBox="1"/>
          <p:nvPr/>
        </p:nvSpPr>
        <p:spPr>
          <a:xfrm>
            <a:off x="118882" y="2025308"/>
            <a:ext cx="8778922" cy="50783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smtClean="0">
                <a:latin typeface="Frutiger" panose="020B0602020204020204" pitchFamily="34" charset="0"/>
              </a:rPr>
              <a:t>In line with the forward planner the 3 actions below were due to be presented in March 2022, however in light of the recent CQC inspection report the IQIP </a:t>
            </a:r>
            <a:r>
              <a:rPr lang="en-GB" sz="900" dirty="0">
                <a:latin typeface="Frutiger" panose="020B0602020204020204" pitchFamily="34" charset="0"/>
              </a:rPr>
              <a:t>has evolved into a single Compliance Plan aligned to the 2022/23 Trust priorities and key Quality Improvement Plans. </a:t>
            </a:r>
            <a:r>
              <a:rPr lang="en-GB" sz="900" dirty="0" smtClean="0">
                <a:latin typeface="Frutiger" panose="020B0602020204020204" pitchFamily="34" charset="0"/>
              </a:rPr>
              <a:t>All remaining open actions from the IQIP have been reviewed by each action owner and given new completion dates, therefore these actions will be presented at EAG in May 2022.  </a:t>
            </a:r>
          </a:p>
        </p:txBody>
      </p:sp>
    </p:spTree>
    <p:extLst>
      <p:ext uri="{BB962C8B-B14F-4D97-AF65-F5344CB8AC3E}">
        <p14:creationId xmlns:p14="http://schemas.microsoft.com/office/powerpoint/2010/main" val="3404474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Clinical Review Programme</a:t>
            </a:r>
            <a:r>
              <a:rPr lang="en-GB" sz="2000" b="1" dirty="0">
                <a:solidFill>
                  <a:schemeClr val="tx2">
                    <a:lumMod val="75000"/>
                  </a:schemeClr>
                </a:solidFill>
                <a:latin typeface="Frutiger" panose="020B0602020204020204" pitchFamily="34" charset="0"/>
              </a:rPr>
              <a:t>: Assurance Actions Sustained and Embedded </a:t>
            </a:r>
          </a:p>
        </p:txBody>
      </p:sp>
      <p:sp>
        <p:nvSpPr>
          <p:cNvPr id="6" name="TextBox 5"/>
          <p:cNvSpPr txBox="1"/>
          <p:nvPr/>
        </p:nvSpPr>
        <p:spPr>
          <a:xfrm>
            <a:off x="272004" y="674483"/>
            <a:ext cx="4299995" cy="3462482"/>
          </a:xfrm>
          <a:prstGeom prst="rect">
            <a:avLst/>
          </a:prstGeom>
          <a:noFill/>
        </p:spPr>
        <p:txBody>
          <a:bodyPr wrap="square" lIns="121917" tIns="60958" rIns="121917" bIns="60958" rtlCol="0">
            <a:spAutoFit/>
          </a:bodyPr>
          <a:lstStyle/>
          <a:p>
            <a:pPr marL="0" lvl="1"/>
            <a:r>
              <a:rPr lang="en-GB" sz="1000" dirty="0">
                <a:latin typeface="Frutiger" panose="020B0602020204020204" pitchFamily="34" charset="0"/>
              </a:rPr>
              <a:t>The Monthly Clinical Review Programme was cancelled in December and January to ease pressures on clinical teams, the programme recommenced in February 2022.  </a:t>
            </a:r>
          </a:p>
          <a:p>
            <a:pPr marL="0" lvl="1"/>
            <a:endParaRPr lang="en-GB" sz="1000" b="1" dirty="0">
              <a:latin typeface="Frutiger" panose="020B0602020204020204" pitchFamily="34" charset="0"/>
            </a:endParaRPr>
          </a:p>
          <a:p>
            <a:pPr marL="0" lvl="1"/>
            <a:r>
              <a:rPr lang="en-GB" sz="1000" b="1" dirty="0">
                <a:latin typeface="Frutiger" panose="020B0602020204020204" pitchFamily="34" charset="0"/>
              </a:rPr>
              <a:t>Clinical Review 17</a:t>
            </a:r>
            <a:r>
              <a:rPr lang="en-GB" sz="1000" b="1" baseline="30000" dirty="0">
                <a:latin typeface="Frutiger" panose="020B0602020204020204" pitchFamily="34" charset="0"/>
              </a:rPr>
              <a:t>th</a:t>
            </a:r>
            <a:r>
              <a:rPr lang="en-GB" sz="1000" b="1" dirty="0">
                <a:latin typeface="Frutiger" panose="020B0602020204020204" pitchFamily="34" charset="0"/>
              </a:rPr>
              <a:t> February 2022</a:t>
            </a:r>
          </a:p>
          <a:p>
            <a:pPr marL="0" lvl="1"/>
            <a:r>
              <a:rPr lang="en-GB" sz="1000" dirty="0">
                <a:latin typeface="Frutiger" panose="020B0602020204020204" pitchFamily="34" charset="0"/>
              </a:rPr>
              <a:t>Due to operation pressures, the Director of Patient Safety took the decision to run a scaled down Clinical Review in February. A team of five non-clinical staff were involved in this review, consisting of the Head of Clinical Effectiveness and Patient Safety, Health and </a:t>
            </a:r>
            <a:r>
              <a:rPr lang="en-GB" sz="1000" dirty="0" smtClean="0">
                <a:latin typeface="Frutiger" panose="020B0602020204020204" pitchFamily="34" charset="0"/>
              </a:rPr>
              <a:t>Safety Manager, </a:t>
            </a:r>
            <a:r>
              <a:rPr lang="en-GB" sz="1000" dirty="0">
                <a:latin typeface="Frutiger" panose="020B0602020204020204" pitchFamily="34" charset="0"/>
              </a:rPr>
              <a:t>Personal Assistant to the Head of Midwifery &amp; Nursing, as well as two Trust Governors.</a:t>
            </a:r>
          </a:p>
          <a:p>
            <a:pPr marL="0" lvl="1"/>
            <a:endParaRPr lang="en-GB" sz="1000" b="1" dirty="0">
              <a:latin typeface="Frutiger" panose="020B0602020204020204" pitchFamily="34" charset="0"/>
            </a:endParaRPr>
          </a:p>
          <a:p>
            <a:pPr marL="0" lvl="1"/>
            <a:r>
              <a:rPr lang="en-GB" sz="1000" dirty="0">
                <a:latin typeface="Frutiger" panose="020B0602020204020204" pitchFamily="34" charset="0"/>
              </a:rPr>
              <a:t>The review was limited to 2 areas:</a:t>
            </a:r>
          </a:p>
          <a:p>
            <a:pPr marL="171450" lvl="1" indent="-171450">
              <a:buFont typeface="Arial" panose="020B0604020202020204" pitchFamily="34" charset="0"/>
              <a:buChar char="•"/>
            </a:pPr>
            <a:r>
              <a:rPr lang="en-GB" sz="1000" dirty="0">
                <a:latin typeface="Frutiger" panose="020B0602020204020204" pitchFamily="34" charset="0"/>
              </a:rPr>
              <a:t>Necton Ward </a:t>
            </a:r>
          </a:p>
          <a:p>
            <a:pPr marL="171450" lvl="1" indent="-171450">
              <a:buFont typeface="Arial" panose="020B0604020202020204" pitchFamily="34" charset="0"/>
              <a:buChar char="•"/>
            </a:pPr>
            <a:r>
              <a:rPr lang="en-GB" sz="1000" dirty="0">
                <a:latin typeface="Frutiger" panose="020B0602020204020204" pitchFamily="34" charset="0"/>
              </a:rPr>
              <a:t>Radiology Department</a:t>
            </a:r>
          </a:p>
          <a:p>
            <a:pPr marL="0" lvl="1"/>
            <a:endParaRPr lang="en-GB" sz="1000" dirty="0">
              <a:latin typeface="Frutiger" panose="020B0602020204020204" pitchFamily="34" charset="0"/>
            </a:endParaRPr>
          </a:p>
          <a:p>
            <a:pPr marL="0" lvl="1"/>
            <a:r>
              <a:rPr lang="en-GB" sz="1000" dirty="0">
                <a:latin typeface="Frutiger" panose="020B0602020204020204" pitchFamily="34" charset="0"/>
              </a:rPr>
              <a:t>In view of the significant pressures on staff as a result of COVID-19 </a:t>
            </a:r>
            <a:r>
              <a:rPr lang="en-GB" sz="1000" dirty="0" smtClean="0">
                <a:latin typeface="Frutiger" panose="020B0602020204020204" pitchFamily="34" charset="0"/>
              </a:rPr>
              <a:t>the </a:t>
            </a:r>
            <a:r>
              <a:rPr lang="en-GB" sz="1000" dirty="0">
                <a:latin typeface="Frutiger" panose="020B0602020204020204" pitchFamily="34" charset="0"/>
              </a:rPr>
              <a:t>KLOE focused on patient and staff experience whilst drawing on broader findings through the use of the ‘15 Steps’ methodology.</a:t>
            </a:r>
          </a:p>
          <a:p>
            <a:endParaRPr lang="en-GB" sz="900" dirty="0">
              <a:latin typeface="Frutiger" panose="020B0602020204020204" pitchFamily="34" charset="0"/>
            </a:endParaRPr>
          </a:p>
          <a:p>
            <a:endParaRPr lang="en-GB" sz="900" dirty="0">
              <a:latin typeface="Frutiger" panose="020B0602020204020204" pitchFamily="34" charset="0"/>
            </a:endParaRPr>
          </a:p>
          <a:p>
            <a:endParaRPr lang="en-GB" sz="900" dirty="0">
              <a:latin typeface="Frutiger" panose="020B0602020204020204" pitchFamily="34" charset="0"/>
            </a:endParaRPr>
          </a:p>
        </p:txBody>
      </p:sp>
      <p:sp>
        <p:nvSpPr>
          <p:cNvPr id="7" name="TextBox 6"/>
          <p:cNvSpPr txBox="1"/>
          <p:nvPr/>
        </p:nvSpPr>
        <p:spPr>
          <a:xfrm>
            <a:off x="4572000" y="672082"/>
            <a:ext cx="4346294" cy="3970314"/>
          </a:xfrm>
          <a:prstGeom prst="rect">
            <a:avLst/>
          </a:prstGeom>
          <a:noFill/>
        </p:spPr>
        <p:txBody>
          <a:bodyPr wrap="square" lIns="121917" tIns="60958" rIns="121917" bIns="60958" rtlCol="0">
            <a:spAutoFit/>
          </a:bodyPr>
          <a:lstStyle/>
          <a:p>
            <a:r>
              <a:rPr lang="en-GB" sz="1000" b="1" dirty="0">
                <a:latin typeface="Frutiger" panose="020B0602020204020204" pitchFamily="34" charset="0"/>
              </a:rPr>
              <a:t>Areas of Good Practice:</a:t>
            </a:r>
          </a:p>
          <a:p>
            <a:pPr marL="171450" indent="-171450">
              <a:buFont typeface="Arial" panose="020B0604020202020204" pitchFamily="34" charset="0"/>
              <a:buChar char="•"/>
            </a:pPr>
            <a:r>
              <a:rPr lang="en-GB" sz="1000" dirty="0">
                <a:latin typeface="Frutiger" panose="020B0602020204020204" pitchFamily="34" charset="0"/>
              </a:rPr>
              <a:t>Both review teams felt they had really positive visits to the areas</a:t>
            </a:r>
          </a:p>
          <a:p>
            <a:pPr marL="171450" indent="-171450">
              <a:buFont typeface="Arial" panose="020B0604020202020204" pitchFamily="34" charset="0"/>
              <a:buChar char="•"/>
            </a:pPr>
            <a:r>
              <a:rPr lang="en-GB" sz="1000" dirty="0">
                <a:latin typeface="Frutiger" panose="020B0602020204020204" pitchFamily="34" charset="0"/>
              </a:rPr>
              <a:t>Both areas were welcoming and accommodating upon arrival</a:t>
            </a:r>
          </a:p>
          <a:p>
            <a:pPr marL="171450" indent="-171450">
              <a:buFont typeface="Arial" panose="020B0604020202020204" pitchFamily="34" charset="0"/>
              <a:buChar char="•"/>
            </a:pPr>
            <a:r>
              <a:rPr lang="en-GB" sz="1000" dirty="0">
                <a:latin typeface="Frutiger" panose="020B0602020204020204" pitchFamily="34" charset="0"/>
              </a:rPr>
              <a:t>Staff were engaged and enthusiastic when speaking to the team</a:t>
            </a:r>
          </a:p>
          <a:p>
            <a:pPr marL="171450" indent="-171450">
              <a:buFont typeface="Arial" panose="020B0604020202020204" pitchFamily="34" charset="0"/>
              <a:buChar char="•"/>
            </a:pPr>
            <a:r>
              <a:rPr lang="en-GB" sz="1000" dirty="0">
                <a:latin typeface="Frutiger" panose="020B0602020204020204" pitchFamily="34" charset="0"/>
              </a:rPr>
              <a:t>Across both areas the review teams observed positive interactions between staff and patients – Staff introduced themselves </a:t>
            </a:r>
          </a:p>
          <a:p>
            <a:pPr marL="171450" indent="-171450">
              <a:buFont typeface="Arial" panose="020B0604020202020204" pitchFamily="34" charset="0"/>
              <a:buChar char="•"/>
            </a:pPr>
            <a:r>
              <a:rPr lang="en-GB" sz="1000" dirty="0">
                <a:latin typeface="Frutiger" panose="020B0602020204020204" pitchFamily="34" charset="0"/>
              </a:rPr>
              <a:t>Whilst both areas were busy, staff appeared calm and in control</a:t>
            </a:r>
          </a:p>
          <a:p>
            <a:pPr marL="171450" indent="-171450">
              <a:buFont typeface="Arial" panose="020B0604020202020204" pitchFamily="34" charset="0"/>
              <a:buChar char="•"/>
            </a:pPr>
            <a:r>
              <a:rPr lang="en-GB" sz="1000" dirty="0">
                <a:latin typeface="Frutiger" panose="020B0602020204020204" pitchFamily="34" charset="0"/>
              </a:rPr>
              <a:t>Patient care was good, caring and compassionate </a:t>
            </a:r>
          </a:p>
          <a:p>
            <a:pPr marL="171450" indent="-171450">
              <a:buFont typeface="Arial" panose="020B0604020202020204" pitchFamily="34" charset="0"/>
              <a:buChar char="•"/>
            </a:pPr>
            <a:r>
              <a:rPr lang="en-GB" sz="1000" dirty="0">
                <a:latin typeface="Frutiger" panose="020B0602020204020204" pitchFamily="34" charset="0"/>
              </a:rPr>
              <a:t>On both areas staff exuded a positive team attitude / spirit</a:t>
            </a:r>
          </a:p>
          <a:p>
            <a:pPr marL="171450" indent="-171450">
              <a:buFont typeface="Arial" panose="020B0604020202020204" pitchFamily="34" charset="0"/>
              <a:buChar char="•"/>
            </a:pPr>
            <a:r>
              <a:rPr lang="en-GB" sz="1000" dirty="0">
                <a:latin typeface="Frutiger" panose="020B0602020204020204" pitchFamily="34" charset="0"/>
              </a:rPr>
              <a:t>Staff on both areas expressed feeling confident when speaking up and were able to articulate the method for raising concerns</a:t>
            </a:r>
          </a:p>
          <a:p>
            <a:endParaRPr lang="en-GB" sz="1000" dirty="0">
              <a:latin typeface="Frutiger" panose="020B0602020204020204" pitchFamily="34" charset="0"/>
            </a:endParaRPr>
          </a:p>
          <a:p>
            <a:r>
              <a:rPr lang="en-GB" sz="1000" b="1" dirty="0">
                <a:latin typeface="Frutiger" panose="020B0602020204020204" pitchFamily="34" charset="0"/>
              </a:rPr>
              <a:t>Areas of Improvement:</a:t>
            </a:r>
          </a:p>
          <a:p>
            <a:pPr marL="171450" indent="-171450">
              <a:buFont typeface="Arial" panose="020B0604020202020204" pitchFamily="34" charset="0"/>
              <a:buChar char="•"/>
            </a:pPr>
            <a:r>
              <a:rPr lang="en-GB" sz="1000" dirty="0" smtClean="0">
                <a:latin typeface="Frutiger" panose="020B0602020204020204" pitchFamily="34" charset="0"/>
              </a:rPr>
              <a:t>Compliance with </a:t>
            </a:r>
            <a:r>
              <a:rPr lang="en-GB" sz="1000" dirty="0">
                <a:latin typeface="Frutiger" panose="020B0602020204020204" pitchFamily="34" charset="0"/>
              </a:rPr>
              <a:t>Information Governance </a:t>
            </a:r>
            <a:r>
              <a:rPr lang="en-GB" sz="1000" dirty="0" smtClean="0">
                <a:latin typeface="Frutiger" panose="020B0602020204020204" pitchFamily="34" charset="0"/>
              </a:rPr>
              <a:t>standards </a:t>
            </a:r>
            <a:r>
              <a:rPr lang="en-GB" sz="1000" dirty="0">
                <a:latin typeface="Frutiger" panose="020B0602020204020204" pitchFamily="34" charset="0"/>
              </a:rPr>
              <a:t>appeared to be an issue on Necton Ward, with computer screens and notes trolleys left unlocked </a:t>
            </a:r>
            <a:r>
              <a:rPr lang="en-GB" sz="1000" dirty="0" smtClean="0">
                <a:latin typeface="Frutiger" panose="020B0602020204020204" pitchFamily="34" charset="0"/>
              </a:rPr>
              <a:t>when unattended</a:t>
            </a:r>
            <a:endParaRPr lang="en-GB" sz="1000" dirty="0">
              <a:latin typeface="Frutiger" panose="020B0602020204020204" pitchFamily="34" charset="0"/>
            </a:endParaRPr>
          </a:p>
          <a:p>
            <a:pPr marL="171450" indent="-171450">
              <a:buFont typeface="Arial" panose="020B0604020202020204" pitchFamily="34" charset="0"/>
              <a:buChar char="•"/>
            </a:pPr>
            <a:r>
              <a:rPr lang="en-GB" sz="1000" dirty="0">
                <a:latin typeface="Frutiger" panose="020B0602020204020204" pitchFamily="34" charset="0"/>
              </a:rPr>
              <a:t>During the review of the Radiology Department, staff raised concerns regarding the implementation of the new Radiology Information System </a:t>
            </a:r>
            <a:r>
              <a:rPr lang="en-GB" sz="1000" dirty="0" smtClean="0">
                <a:latin typeface="Frutiger" panose="020B0602020204020204" pitchFamily="34" charset="0"/>
              </a:rPr>
              <a:t> which had been </a:t>
            </a:r>
            <a:r>
              <a:rPr lang="en-GB" sz="1000" dirty="0" smtClean="0">
                <a:latin typeface="Frutiger" panose="020B0602020204020204" pitchFamily="34" charset="0"/>
              </a:rPr>
              <a:t>problematic but informed the review team that managers were aware and issues were being addressed.</a:t>
            </a:r>
            <a:endParaRPr lang="en-GB" sz="1000" dirty="0">
              <a:latin typeface="Frutiger" panose="020B0602020204020204" pitchFamily="34" charset="0"/>
            </a:endParaRPr>
          </a:p>
          <a:p>
            <a:pPr marL="171450" indent="-171450">
              <a:buFont typeface="Arial" panose="020B0604020202020204" pitchFamily="34" charset="0"/>
              <a:buChar char="•"/>
            </a:pPr>
            <a:r>
              <a:rPr lang="en-GB" sz="1000" dirty="0">
                <a:latin typeface="Frutiger" panose="020B0602020204020204" pitchFamily="34" charset="0"/>
              </a:rPr>
              <a:t>On the day of the review, both areas faced challenges with staffing levels (Due to </a:t>
            </a:r>
            <a:r>
              <a:rPr lang="en-GB" sz="1000" dirty="0" smtClean="0">
                <a:latin typeface="Frutiger" panose="020B0602020204020204" pitchFamily="34" charset="0"/>
              </a:rPr>
              <a:t>sickness), </a:t>
            </a:r>
            <a:r>
              <a:rPr lang="en-GB" sz="1000" dirty="0" smtClean="0">
                <a:latin typeface="Frutiger" panose="020B0602020204020204" pitchFamily="34" charset="0"/>
              </a:rPr>
              <a:t>but staffing was safe with mitigations in place</a:t>
            </a:r>
            <a:endParaRPr lang="en-GB" sz="1000" dirty="0">
              <a:latin typeface="Frutiger" panose="020B0602020204020204" pitchFamily="34" charset="0"/>
            </a:endParaRPr>
          </a:p>
          <a:p>
            <a:pPr marL="171450" indent="-171450">
              <a:buFont typeface="Arial" panose="020B0604020202020204" pitchFamily="34" charset="0"/>
              <a:buChar char="•"/>
            </a:pPr>
            <a:endParaRPr lang="en-GB" sz="1000" dirty="0">
              <a:latin typeface="Frutiger" panose="020B0602020204020204" pitchFamily="34" charset="0"/>
            </a:endParaRPr>
          </a:p>
        </p:txBody>
      </p:sp>
    </p:spTree>
    <p:extLst>
      <p:ext uri="{BB962C8B-B14F-4D97-AF65-F5344CB8AC3E}">
        <p14:creationId xmlns:p14="http://schemas.microsoft.com/office/powerpoint/2010/main" val="949467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Clinical Review Programme</a:t>
            </a:r>
            <a:r>
              <a:rPr lang="en-GB" sz="2000" b="1" dirty="0">
                <a:solidFill>
                  <a:schemeClr val="tx2">
                    <a:lumMod val="75000"/>
                  </a:schemeClr>
                </a:solidFill>
                <a:latin typeface="Frutiger" panose="020B0602020204020204" pitchFamily="34" charset="0"/>
              </a:rPr>
              <a:t>: Assurance Actions Sustained and Embedded </a:t>
            </a:r>
          </a:p>
        </p:txBody>
      </p:sp>
      <p:sp>
        <p:nvSpPr>
          <p:cNvPr id="5" name="TextBox 4"/>
          <p:cNvSpPr txBox="1"/>
          <p:nvPr/>
        </p:nvSpPr>
        <p:spPr>
          <a:xfrm>
            <a:off x="272004" y="1143230"/>
            <a:ext cx="4299995" cy="3816425"/>
          </a:xfrm>
          <a:prstGeom prst="rect">
            <a:avLst/>
          </a:prstGeom>
          <a:noFill/>
        </p:spPr>
        <p:txBody>
          <a:bodyPr wrap="square" lIns="121917" tIns="60958" rIns="121917" bIns="60958" rtlCol="0">
            <a:spAutoFit/>
          </a:bodyPr>
          <a:lstStyle/>
          <a:p>
            <a:pPr marL="0" lvl="1" algn="just"/>
            <a:r>
              <a:rPr lang="en-GB" sz="1000" b="1" dirty="0">
                <a:latin typeface="Frutiger" panose="020B0602020204020204" pitchFamily="34" charset="0"/>
              </a:rPr>
              <a:t>Necton Ward</a:t>
            </a:r>
          </a:p>
          <a:p>
            <a:pPr marL="0" lvl="1" algn="just"/>
            <a:endParaRPr lang="en-GB" sz="1000" b="1" dirty="0">
              <a:latin typeface="Frutiger" panose="020B0602020204020204" pitchFamily="34" charset="0"/>
            </a:endParaRPr>
          </a:p>
          <a:p>
            <a:pPr marL="0" lvl="1" algn="just"/>
            <a:r>
              <a:rPr lang="en-GB" sz="1000" b="1" dirty="0">
                <a:latin typeface="Frutiger" panose="020B0602020204020204" pitchFamily="34" charset="0"/>
              </a:rPr>
              <a:t>Good Practice:</a:t>
            </a:r>
          </a:p>
          <a:p>
            <a:pPr marL="171450" lvl="1" indent="-171450" algn="just">
              <a:buFont typeface="Arial" panose="020B0604020202020204" pitchFamily="34" charset="0"/>
              <a:buChar char="•"/>
            </a:pPr>
            <a:r>
              <a:rPr lang="en-GB" sz="1000" dirty="0">
                <a:latin typeface="Frutiger" panose="020B0602020204020204" pitchFamily="34" charset="0"/>
              </a:rPr>
              <a:t>It was apparent that staff knew their roles and responsibilities</a:t>
            </a:r>
          </a:p>
          <a:p>
            <a:pPr marL="171450" lvl="1" indent="-171450" algn="just">
              <a:buFont typeface="Arial" panose="020B0604020202020204" pitchFamily="34" charset="0"/>
              <a:buChar char="•"/>
            </a:pPr>
            <a:r>
              <a:rPr lang="en-GB" sz="1000" dirty="0">
                <a:latin typeface="Frutiger" panose="020B0602020204020204" pitchFamily="34" charset="0"/>
              </a:rPr>
              <a:t>The ward felt well-ventilated, de-cluttered and clean</a:t>
            </a:r>
          </a:p>
          <a:p>
            <a:pPr marL="171450" lvl="1" indent="-171450" algn="just">
              <a:buFont typeface="Arial" panose="020B0604020202020204" pitchFamily="34" charset="0"/>
              <a:buChar char="•"/>
            </a:pPr>
            <a:r>
              <a:rPr lang="en-GB" sz="1000" dirty="0">
                <a:latin typeface="Frutiger" panose="020B0602020204020204" pitchFamily="34" charset="0"/>
              </a:rPr>
              <a:t>It was apparent that staff were actively supporting one another</a:t>
            </a:r>
          </a:p>
          <a:p>
            <a:pPr marL="171450" lvl="1" indent="-171450" algn="just">
              <a:buFont typeface="Arial" panose="020B0604020202020204" pitchFamily="34" charset="0"/>
              <a:buChar char="•"/>
            </a:pPr>
            <a:r>
              <a:rPr lang="en-GB" sz="1000" dirty="0">
                <a:latin typeface="Frutiger" panose="020B0602020204020204" pitchFamily="34" charset="0"/>
              </a:rPr>
              <a:t>Call-bells and telephone calls were answered promptly</a:t>
            </a:r>
          </a:p>
          <a:p>
            <a:pPr marL="171450" lvl="1" indent="-171450" algn="just">
              <a:buFont typeface="Arial" panose="020B0604020202020204" pitchFamily="34" charset="0"/>
              <a:buChar char="•"/>
            </a:pPr>
            <a:r>
              <a:rPr lang="en-GB" sz="1000" dirty="0">
                <a:latin typeface="Frutiger" panose="020B0602020204020204" pitchFamily="34" charset="0"/>
              </a:rPr>
              <a:t>Discharge planning was good with discharge plans in place </a:t>
            </a:r>
          </a:p>
          <a:p>
            <a:pPr marL="171450" lvl="1" indent="-171450" algn="just">
              <a:buFont typeface="Arial" panose="020B0604020202020204" pitchFamily="34" charset="0"/>
              <a:buChar char="•"/>
            </a:pPr>
            <a:r>
              <a:rPr lang="en-GB" sz="1000" dirty="0">
                <a:latin typeface="Frutiger" panose="020B0602020204020204" pitchFamily="34" charset="0"/>
              </a:rPr>
              <a:t>The team observed good multidisciplinary working</a:t>
            </a:r>
          </a:p>
          <a:p>
            <a:pPr marL="171450" lvl="1" indent="-171450" algn="just">
              <a:buFont typeface="Arial" panose="020B0604020202020204" pitchFamily="34" charset="0"/>
              <a:buChar char="•"/>
            </a:pPr>
            <a:r>
              <a:rPr lang="en-GB" sz="1000" dirty="0">
                <a:latin typeface="Frutiger" panose="020B0602020204020204" pitchFamily="34" charset="0"/>
              </a:rPr>
              <a:t>Patients expressed feeling well-cared for and happy on the ward</a:t>
            </a:r>
          </a:p>
          <a:p>
            <a:pPr marL="171450" lvl="1" indent="-171450" algn="just">
              <a:buFont typeface="Arial" panose="020B0604020202020204" pitchFamily="34" charset="0"/>
              <a:buChar char="•"/>
            </a:pPr>
            <a:r>
              <a:rPr lang="en-GB" sz="1000" dirty="0">
                <a:latin typeface="Frutiger" panose="020B0602020204020204" pitchFamily="34" charset="0"/>
              </a:rPr>
              <a:t>Good adherence to Infection Control Standards were observed</a:t>
            </a:r>
          </a:p>
          <a:p>
            <a:pPr marL="0" lvl="1" algn="just"/>
            <a:endParaRPr lang="en-GB" sz="1000" dirty="0">
              <a:latin typeface="Frutiger" panose="020B0602020204020204" pitchFamily="34" charset="0"/>
            </a:endParaRPr>
          </a:p>
          <a:p>
            <a:pPr marL="0" lvl="1" algn="just"/>
            <a:r>
              <a:rPr lang="en-GB" sz="1000" b="1" dirty="0">
                <a:latin typeface="Frutiger" panose="020B0602020204020204" pitchFamily="34" charset="0"/>
              </a:rPr>
              <a:t>Areas of Improvement:</a:t>
            </a:r>
          </a:p>
          <a:p>
            <a:pPr marL="171450" lvl="1" indent="-171450">
              <a:buFont typeface="Arial" panose="020B0604020202020204" pitchFamily="34" charset="0"/>
              <a:buChar char="•"/>
            </a:pPr>
            <a:r>
              <a:rPr lang="en-GB" sz="1000" dirty="0">
                <a:latin typeface="Frutiger" panose="020B0602020204020204" pitchFamily="34" charset="0"/>
              </a:rPr>
              <a:t>During the review the team identified computer screens left unlocked when unattended, leaving patient identifiable information on display. </a:t>
            </a:r>
          </a:p>
          <a:p>
            <a:pPr marL="171450" lvl="1" indent="-171450">
              <a:buFont typeface="Arial" panose="020B0604020202020204" pitchFamily="34" charset="0"/>
              <a:buChar char="•"/>
            </a:pPr>
            <a:r>
              <a:rPr lang="en-GB" sz="1000" dirty="0">
                <a:latin typeface="Frutiger" panose="020B0602020204020204" pitchFamily="34" charset="0"/>
              </a:rPr>
              <a:t>The review team also noted the patient notes trolley </a:t>
            </a:r>
            <a:r>
              <a:rPr lang="en-GB" sz="1000" dirty="0" smtClean="0">
                <a:latin typeface="Frutiger" panose="020B0602020204020204" pitchFamily="34" charset="0"/>
              </a:rPr>
              <a:t>was unlocked </a:t>
            </a:r>
            <a:r>
              <a:rPr lang="en-GB" sz="1000" dirty="0">
                <a:latin typeface="Frutiger" panose="020B0602020204020204" pitchFamily="34" charset="0"/>
              </a:rPr>
              <a:t>when unattended </a:t>
            </a:r>
            <a:r>
              <a:rPr lang="en-GB" sz="1000" dirty="0" smtClean="0">
                <a:latin typeface="Frutiger" panose="020B0602020204020204" pitchFamily="34" charset="0"/>
              </a:rPr>
              <a:t>- This was feedback to the Nurse in Charge </a:t>
            </a:r>
          </a:p>
          <a:p>
            <a:pPr marL="171450" lvl="1" indent="-171450">
              <a:buFont typeface="Arial" panose="020B0604020202020204" pitchFamily="34" charset="0"/>
              <a:buChar char="•"/>
            </a:pPr>
            <a:r>
              <a:rPr lang="en-GB" sz="1000" dirty="0" smtClean="0">
                <a:latin typeface="Frutiger" panose="020B0602020204020204" pitchFamily="34" charset="0"/>
              </a:rPr>
              <a:t>Due to staffing levels, the review team noted a delay in patient transfers due to a lack of preparation</a:t>
            </a: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p:txBody>
      </p:sp>
      <p:sp>
        <p:nvSpPr>
          <p:cNvPr id="8" name="TextBox 7"/>
          <p:cNvSpPr txBox="1"/>
          <p:nvPr/>
        </p:nvSpPr>
        <p:spPr>
          <a:xfrm>
            <a:off x="4572000" y="1140829"/>
            <a:ext cx="4346294" cy="3354760"/>
          </a:xfrm>
          <a:prstGeom prst="rect">
            <a:avLst/>
          </a:prstGeom>
          <a:noFill/>
        </p:spPr>
        <p:txBody>
          <a:bodyPr wrap="square" lIns="121917" tIns="60958" rIns="121917" bIns="60958" rtlCol="0">
            <a:spAutoFit/>
          </a:bodyPr>
          <a:lstStyle/>
          <a:p>
            <a:r>
              <a:rPr lang="en-GB" sz="1000" b="1" dirty="0">
                <a:latin typeface="Frutiger" panose="020B0602020204020204" pitchFamily="34" charset="0"/>
              </a:rPr>
              <a:t>Radiology Department</a:t>
            </a:r>
          </a:p>
          <a:p>
            <a:endParaRPr lang="en-GB" sz="1000" b="1" dirty="0">
              <a:latin typeface="Frutiger" panose="020B0602020204020204" pitchFamily="34" charset="0"/>
            </a:endParaRPr>
          </a:p>
          <a:p>
            <a:r>
              <a:rPr lang="en-GB" sz="1000" b="1" dirty="0">
                <a:latin typeface="Frutiger" panose="020B0602020204020204" pitchFamily="34" charset="0"/>
              </a:rPr>
              <a:t>Good Practice:</a:t>
            </a:r>
          </a:p>
          <a:p>
            <a:pPr marL="171450" lvl="1" indent="-171450">
              <a:buFont typeface="Arial" panose="020B0604020202020204" pitchFamily="34" charset="0"/>
              <a:buChar char="•"/>
            </a:pPr>
            <a:r>
              <a:rPr lang="en-GB" sz="1000" dirty="0">
                <a:latin typeface="Frutiger" panose="020B0602020204020204" pitchFamily="34" charset="0"/>
              </a:rPr>
              <a:t>The review team noted how the area had a very different feel, and highlighted how the culture programme has made a positive change to the departments dynamic</a:t>
            </a:r>
          </a:p>
          <a:p>
            <a:pPr marL="171450" lvl="1" indent="-171450">
              <a:buFont typeface="Arial" panose="020B0604020202020204" pitchFamily="34" charset="0"/>
              <a:buChar char="•"/>
            </a:pPr>
            <a:r>
              <a:rPr lang="en-GB" sz="1000" dirty="0">
                <a:latin typeface="Frutiger" panose="020B0602020204020204" pitchFamily="34" charset="0"/>
              </a:rPr>
              <a:t>Staff across the department were friendly and welcoming</a:t>
            </a:r>
          </a:p>
          <a:p>
            <a:pPr marL="171450" lvl="1" indent="-171450">
              <a:buFont typeface="Arial" panose="020B0604020202020204" pitchFamily="34" charset="0"/>
              <a:buChar char="•"/>
            </a:pPr>
            <a:r>
              <a:rPr lang="en-GB" sz="1000" dirty="0">
                <a:latin typeface="Frutiger" panose="020B0602020204020204" pitchFamily="34" charset="0"/>
              </a:rPr>
              <a:t>Overall staff across the department felt that the culture had really improved, and staff expressed feeling valued</a:t>
            </a:r>
          </a:p>
          <a:p>
            <a:pPr marL="171450" lvl="1" indent="-171450">
              <a:buFont typeface="Arial" panose="020B0604020202020204" pitchFamily="34" charset="0"/>
              <a:buChar char="•"/>
            </a:pPr>
            <a:r>
              <a:rPr lang="en-GB" sz="1000" dirty="0">
                <a:latin typeface="Frutiger" panose="020B0602020204020204" pitchFamily="34" charset="0"/>
              </a:rPr>
              <a:t>Staff were able to talk about the Radiology Improvement Plan</a:t>
            </a:r>
          </a:p>
          <a:p>
            <a:pPr marL="171450" lvl="1" indent="-171450">
              <a:buFont typeface="Arial" panose="020B0604020202020204" pitchFamily="34" charset="0"/>
              <a:buChar char="•"/>
            </a:pPr>
            <a:r>
              <a:rPr lang="en-GB" sz="1000" dirty="0">
                <a:latin typeface="Frutiger" panose="020B0602020204020204" pitchFamily="34" charset="0"/>
              </a:rPr>
              <a:t>Staff were able to articulate how learning is captured and shared</a:t>
            </a:r>
          </a:p>
          <a:p>
            <a:pPr marL="171450" lvl="1" indent="-171450">
              <a:buFont typeface="Arial" panose="020B0604020202020204" pitchFamily="34" charset="0"/>
              <a:buChar char="•"/>
            </a:pPr>
            <a:endParaRPr lang="en-GB" sz="1000" dirty="0">
              <a:latin typeface="Frutiger" panose="020B0602020204020204" pitchFamily="34" charset="0"/>
            </a:endParaRPr>
          </a:p>
          <a:p>
            <a:pPr marL="0" lvl="1"/>
            <a:r>
              <a:rPr lang="en-GB" sz="1000" b="1" dirty="0">
                <a:latin typeface="Frutiger" panose="020B0602020204020204" pitchFamily="34" charset="0"/>
              </a:rPr>
              <a:t>Areas of Improvement: </a:t>
            </a:r>
          </a:p>
          <a:p>
            <a:pPr marL="171450" lvl="1" indent="-171450">
              <a:buFont typeface="Arial" panose="020B0604020202020204" pitchFamily="34" charset="0"/>
              <a:buChar char="•"/>
            </a:pPr>
            <a:r>
              <a:rPr lang="en-GB" sz="1000" dirty="0">
                <a:latin typeface="Frutiger" panose="020B0602020204020204" pitchFamily="34" charset="0"/>
              </a:rPr>
              <a:t>The review team notes concerns raised by staff regarding the implementation of RIS - Staff expressed how implementation has been </a:t>
            </a:r>
            <a:r>
              <a:rPr lang="en-GB" sz="1000" dirty="0" smtClean="0">
                <a:latin typeface="Frutiger" panose="020B0602020204020204" pitchFamily="34" charset="0"/>
              </a:rPr>
              <a:t>problematic but also acknowledge issues were being addressed</a:t>
            </a:r>
            <a:endParaRPr lang="en-GB" sz="1000" dirty="0">
              <a:latin typeface="Frutiger" panose="020B0602020204020204" pitchFamily="34" charset="0"/>
            </a:endParaRPr>
          </a:p>
          <a:p>
            <a:pPr marL="171450" lvl="1" indent="-171450">
              <a:buFont typeface="Arial" panose="020B0604020202020204" pitchFamily="34" charset="0"/>
              <a:buChar char="•"/>
            </a:pPr>
            <a:r>
              <a:rPr lang="en-GB" sz="1000" dirty="0">
                <a:latin typeface="Frutiger" panose="020B0602020204020204" pitchFamily="34" charset="0"/>
              </a:rPr>
              <a:t>The department still faces staffing challenges, but this was acknowledged by staff and the department have plans in place to address these challenges </a:t>
            </a:r>
          </a:p>
          <a:p>
            <a:pPr marL="171450" lvl="1" indent="-171450">
              <a:buFont typeface="Arial" panose="020B0604020202020204" pitchFamily="34" charset="0"/>
              <a:buChar char="•"/>
            </a:pPr>
            <a:endParaRPr lang="en-GB" sz="1000" dirty="0">
              <a:latin typeface="Frutiger" panose="020B0602020204020204" pitchFamily="34" charset="0"/>
            </a:endParaRPr>
          </a:p>
        </p:txBody>
      </p:sp>
      <p:sp>
        <p:nvSpPr>
          <p:cNvPr id="9" name="Rectangle 8"/>
          <p:cNvSpPr/>
          <p:nvPr/>
        </p:nvSpPr>
        <p:spPr>
          <a:xfrm>
            <a:off x="272004" y="574605"/>
            <a:ext cx="8646290" cy="553998"/>
          </a:xfrm>
          <a:prstGeom prst="rect">
            <a:avLst/>
          </a:prstGeom>
        </p:spPr>
        <p:txBody>
          <a:bodyPr wrap="square">
            <a:spAutoFit/>
          </a:bodyPr>
          <a:lstStyle/>
          <a:p>
            <a:pPr algn="just"/>
            <a:r>
              <a:rPr lang="en-GB" sz="1000" dirty="0">
                <a:latin typeface="Frutiger" panose="020B0602020204020204" pitchFamily="34" charset="0"/>
              </a:rPr>
              <a:t>Overall the review teams felt they had positive visits to all wards. They observed good multidisciplinary working, which was caring and compassionate, and staff were engaged and enthusiastic to speak to the review teams. Whilst good practice was noted, the review teams did identify the specific areas for improvement for each area. </a:t>
            </a:r>
          </a:p>
        </p:txBody>
      </p:sp>
    </p:spTree>
    <p:extLst>
      <p:ext uri="{BB962C8B-B14F-4D97-AF65-F5344CB8AC3E}">
        <p14:creationId xmlns:p14="http://schemas.microsoft.com/office/powerpoint/2010/main" val="312358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Clinical Review Programme</a:t>
            </a:r>
            <a:r>
              <a:rPr lang="en-GB" sz="2000" b="1" dirty="0">
                <a:solidFill>
                  <a:schemeClr val="tx2">
                    <a:lumMod val="75000"/>
                  </a:schemeClr>
                </a:solidFill>
                <a:latin typeface="Frutiger" panose="020B0602020204020204" pitchFamily="34" charset="0"/>
              </a:rPr>
              <a:t>: Identified Areas for Action Update</a:t>
            </a:r>
          </a:p>
        </p:txBody>
      </p:sp>
      <p:graphicFrame>
        <p:nvGraphicFramePr>
          <p:cNvPr id="6" name="Table 5"/>
          <p:cNvGraphicFramePr>
            <a:graphicFrameLocks noGrp="1"/>
          </p:cNvGraphicFramePr>
          <p:nvPr>
            <p:extLst>
              <p:ext uri="{D42A27DB-BD31-4B8C-83A1-F6EECF244321}">
                <p14:modId xmlns:p14="http://schemas.microsoft.com/office/powerpoint/2010/main" val="2445035701"/>
              </p:ext>
            </p:extLst>
          </p:nvPr>
        </p:nvGraphicFramePr>
        <p:xfrm>
          <a:off x="254642" y="678887"/>
          <a:ext cx="8772400" cy="4280563"/>
        </p:xfrm>
        <a:graphic>
          <a:graphicData uri="http://schemas.openxmlformats.org/drawingml/2006/table">
            <a:tbl>
              <a:tblPr firstRow="1" firstCol="1" bandRow="1">
                <a:tableStyleId>{10A1B5D5-9B99-4C35-A422-299274C87663}</a:tableStyleId>
              </a:tblPr>
              <a:tblGrid>
                <a:gridCol w="1261745">
                  <a:extLst>
                    <a:ext uri="{9D8B030D-6E8A-4147-A177-3AD203B41FA5}">
                      <a16:colId xmlns:a16="http://schemas.microsoft.com/office/drawing/2014/main" xmlns="" val="20000"/>
                    </a:ext>
                  </a:extLst>
                </a:gridCol>
                <a:gridCol w="2699135">
                  <a:extLst>
                    <a:ext uri="{9D8B030D-6E8A-4147-A177-3AD203B41FA5}">
                      <a16:colId xmlns:a16="http://schemas.microsoft.com/office/drawing/2014/main" xmlns="" val="20001"/>
                    </a:ext>
                  </a:extLst>
                </a:gridCol>
                <a:gridCol w="4811520">
                  <a:extLst>
                    <a:ext uri="{9D8B030D-6E8A-4147-A177-3AD203B41FA5}">
                      <a16:colId xmlns:a16="http://schemas.microsoft.com/office/drawing/2014/main" xmlns="" val="20002"/>
                    </a:ext>
                  </a:extLst>
                </a:gridCol>
              </a:tblGrid>
              <a:tr h="300425">
                <a:tc>
                  <a:txBody>
                    <a:bodyPr/>
                    <a:lstStyle/>
                    <a:p>
                      <a:pPr algn="ctr">
                        <a:lnSpc>
                          <a:spcPct val="115000"/>
                        </a:lnSpc>
                        <a:spcAft>
                          <a:spcPts val="0"/>
                        </a:spcAft>
                      </a:pPr>
                      <a:r>
                        <a:rPr lang="en-GB" sz="1000" dirty="0">
                          <a:effectLst/>
                          <a:latin typeface="Frutiger" panose="020B0602020204020204" pitchFamily="34" charset="0"/>
                        </a:rPr>
                        <a:t>Theme</a:t>
                      </a:r>
                      <a:endParaRPr lang="en-GB" sz="1000" dirty="0">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15000"/>
                        </a:lnSpc>
                        <a:spcAft>
                          <a:spcPts val="0"/>
                        </a:spcAft>
                      </a:pPr>
                      <a:r>
                        <a:rPr lang="en-GB" sz="1000" dirty="0">
                          <a:effectLst/>
                          <a:latin typeface="Frutiger" panose="020B0602020204020204" pitchFamily="34" charset="0"/>
                        </a:rPr>
                        <a:t>Action Required</a:t>
                      </a:r>
                      <a:endParaRPr lang="en-GB" sz="1000" dirty="0">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15000"/>
                        </a:lnSpc>
                        <a:spcAft>
                          <a:spcPts val="0"/>
                        </a:spcAft>
                      </a:pPr>
                      <a:r>
                        <a:rPr lang="en-GB" sz="1000" dirty="0">
                          <a:effectLst/>
                          <a:latin typeface="Frutiger" panose="020B0602020204020204" pitchFamily="34" charset="0"/>
                        </a:rPr>
                        <a:t>Action Taken</a:t>
                      </a:r>
                      <a:endParaRPr lang="en-GB" sz="1000" dirty="0">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10000"/>
                  </a:ext>
                </a:extLst>
              </a:tr>
              <a:tr h="914106">
                <a:tc>
                  <a:txBody>
                    <a:bodyPr/>
                    <a:lstStyle/>
                    <a:p>
                      <a:pPr algn="l">
                        <a:lnSpc>
                          <a:spcPct val="115000"/>
                        </a:lnSpc>
                        <a:spcAft>
                          <a:spcPts val="0"/>
                        </a:spcAft>
                      </a:pPr>
                      <a:r>
                        <a:rPr lang="en-GB" sz="1000" b="1" dirty="0">
                          <a:solidFill>
                            <a:schemeClr val="bg2">
                              <a:lumMod val="10000"/>
                            </a:schemeClr>
                          </a:solidFill>
                          <a:effectLst/>
                          <a:latin typeface="Frutiger" panose="020B0602020204020204" pitchFamily="34" charset="0"/>
                          <a:ea typeface="Calibri"/>
                          <a:cs typeface="Times New Roman"/>
                        </a:rPr>
                        <a:t>Patient</a:t>
                      </a:r>
                      <a:r>
                        <a:rPr lang="en-GB" sz="1000" b="1" baseline="0" dirty="0">
                          <a:solidFill>
                            <a:schemeClr val="bg2">
                              <a:lumMod val="10000"/>
                            </a:schemeClr>
                          </a:solidFill>
                          <a:effectLst/>
                          <a:latin typeface="Frutiger" panose="020B0602020204020204" pitchFamily="34" charset="0"/>
                          <a:ea typeface="Calibri"/>
                          <a:cs typeface="Times New Roman"/>
                        </a:rPr>
                        <a:t> Records </a:t>
                      </a:r>
                      <a:r>
                        <a:rPr lang="en-GB" sz="1000" b="1" baseline="0" dirty="0" smtClean="0">
                          <a:solidFill>
                            <a:schemeClr val="bg2">
                              <a:lumMod val="10000"/>
                            </a:schemeClr>
                          </a:solidFill>
                          <a:effectLst/>
                          <a:latin typeface="Frutiger" panose="020B0602020204020204" pitchFamily="34" charset="0"/>
                          <a:ea typeface="Calibri"/>
                          <a:cs typeface="Times New Roman"/>
                        </a:rPr>
                        <a:t>/</a:t>
                      </a:r>
                    </a:p>
                    <a:p>
                      <a:pPr algn="l">
                        <a:lnSpc>
                          <a:spcPct val="115000"/>
                        </a:lnSpc>
                        <a:spcAft>
                          <a:spcPts val="0"/>
                        </a:spcAft>
                      </a:pPr>
                      <a:r>
                        <a:rPr lang="en-GB" sz="1000" b="1" baseline="0" dirty="0" smtClean="0">
                          <a:solidFill>
                            <a:schemeClr val="bg2">
                              <a:lumMod val="10000"/>
                            </a:schemeClr>
                          </a:solidFill>
                          <a:effectLst/>
                          <a:latin typeface="Frutiger" panose="020B0602020204020204" pitchFamily="34" charset="0"/>
                          <a:ea typeface="Calibri"/>
                          <a:cs typeface="Times New Roman"/>
                        </a:rPr>
                        <a:t>Locked </a:t>
                      </a:r>
                      <a:r>
                        <a:rPr lang="en-GB" sz="1000" b="1" baseline="0" dirty="0">
                          <a:solidFill>
                            <a:schemeClr val="bg2">
                              <a:lumMod val="10000"/>
                            </a:schemeClr>
                          </a:solidFill>
                          <a:effectLst/>
                          <a:latin typeface="Frutiger" panose="020B0602020204020204" pitchFamily="34" charset="0"/>
                          <a:ea typeface="Calibri"/>
                          <a:cs typeface="Times New Roman"/>
                        </a:rPr>
                        <a:t>Screens</a:t>
                      </a:r>
                      <a:endParaRPr lang="en-GB" sz="1000" b="1" dirty="0">
                        <a:solidFill>
                          <a:schemeClr val="bg2">
                            <a:lumMod val="10000"/>
                          </a:schemeClr>
                        </a:solidFill>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l">
                        <a:lnSpc>
                          <a:spcPct val="115000"/>
                        </a:lnSpc>
                        <a:spcAft>
                          <a:spcPts val="0"/>
                        </a:spcAft>
                      </a:pPr>
                      <a:r>
                        <a:rPr lang="en-GB" sz="1000" b="0" dirty="0">
                          <a:solidFill>
                            <a:schemeClr val="bg2">
                              <a:lumMod val="10000"/>
                            </a:schemeClr>
                          </a:solidFill>
                          <a:effectLst/>
                          <a:latin typeface="Frutiger" panose="020B0602020204020204" pitchFamily="34" charset="0"/>
                          <a:ea typeface="Calibri"/>
                          <a:cs typeface="Times New Roman"/>
                        </a:rPr>
                        <a:t>Patient records</a:t>
                      </a:r>
                      <a:r>
                        <a:rPr lang="en-GB" sz="1000" b="0" baseline="0" dirty="0">
                          <a:solidFill>
                            <a:schemeClr val="bg2">
                              <a:lumMod val="10000"/>
                            </a:schemeClr>
                          </a:solidFill>
                          <a:effectLst/>
                          <a:latin typeface="Frutiger" panose="020B0602020204020204" pitchFamily="34" charset="0"/>
                          <a:ea typeface="Calibri"/>
                          <a:cs typeface="Times New Roman"/>
                        </a:rPr>
                        <a:t> are a recurring theme at the monthly clinical reviews . </a:t>
                      </a:r>
                      <a:r>
                        <a:rPr lang="en-GB" sz="1000" b="0" dirty="0">
                          <a:solidFill>
                            <a:schemeClr val="bg2">
                              <a:lumMod val="10000"/>
                            </a:schemeClr>
                          </a:solidFill>
                          <a:effectLst/>
                          <a:latin typeface="Frutiger" panose="020B0602020204020204" pitchFamily="34" charset="0"/>
                          <a:ea typeface="Calibri"/>
                          <a:cs typeface="Times New Roman"/>
                        </a:rPr>
                        <a:t>Notes trolleys are often left open / unlocked</a:t>
                      </a:r>
                      <a:r>
                        <a:rPr lang="en-GB" sz="1000" b="0" baseline="0" dirty="0">
                          <a:solidFill>
                            <a:schemeClr val="bg2">
                              <a:lumMod val="10000"/>
                            </a:schemeClr>
                          </a:solidFill>
                          <a:effectLst/>
                          <a:latin typeface="Frutiger" panose="020B0602020204020204" pitchFamily="34" charset="0"/>
                          <a:ea typeface="Calibri"/>
                          <a:cs typeface="Times New Roman"/>
                        </a:rPr>
                        <a:t> </a:t>
                      </a:r>
                      <a:r>
                        <a:rPr lang="en-GB" sz="1000" b="0" dirty="0">
                          <a:solidFill>
                            <a:schemeClr val="bg2">
                              <a:lumMod val="10000"/>
                            </a:schemeClr>
                          </a:solidFill>
                          <a:effectLst/>
                          <a:latin typeface="Frutiger" panose="020B0602020204020204" pitchFamily="34" charset="0"/>
                          <a:ea typeface="Calibri"/>
                          <a:cs typeface="Times New Roman"/>
                        </a:rPr>
                        <a:t>and notes are left unattended. Screens to be locked when unattended</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l">
                        <a:lnSpc>
                          <a:spcPct val="115000"/>
                        </a:lnSpc>
                        <a:spcAft>
                          <a:spcPts val="0"/>
                        </a:spcAft>
                      </a:pPr>
                      <a:r>
                        <a:rPr lang="en-GB" sz="1000" b="0" dirty="0">
                          <a:solidFill>
                            <a:schemeClr val="bg2">
                              <a:lumMod val="10000"/>
                            </a:schemeClr>
                          </a:solidFill>
                          <a:effectLst/>
                          <a:latin typeface="Frutiger" panose="020B0602020204020204" pitchFamily="34" charset="0"/>
                          <a:ea typeface="Calibri"/>
                          <a:cs typeface="Times New Roman"/>
                        </a:rPr>
                        <a:t>The current trolleys for transporting records across the Trust are not</a:t>
                      </a:r>
                      <a:r>
                        <a:rPr lang="en-GB" sz="1000" b="0" baseline="0" dirty="0">
                          <a:solidFill>
                            <a:schemeClr val="bg2">
                              <a:lumMod val="10000"/>
                            </a:schemeClr>
                          </a:solidFill>
                          <a:effectLst/>
                          <a:latin typeface="Frutiger" panose="020B0602020204020204" pitchFamily="34" charset="0"/>
                          <a:ea typeface="Calibri"/>
                          <a:cs typeface="Times New Roman"/>
                        </a:rPr>
                        <a:t> all lockable.</a:t>
                      </a:r>
                      <a:r>
                        <a:rPr lang="en-GB" sz="1000" b="0" dirty="0">
                          <a:solidFill>
                            <a:schemeClr val="bg2">
                              <a:lumMod val="10000"/>
                            </a:schemeClr>
                          </a:solidFill>
                          <a:effectLst/>
                          <a:latin typeface="Frutiger" panose="020B0602020204020204" pitchFamily="34" charset="0"/>
                          <a:ea typeface="Calibri"/>
                          <a:cs typeface="Times New Roman"/>
                        </a:rPr>
                        <a:t> New</a:t>
                      </a:r>
                      <a:r>
                        <a:rPr lang="en-GB" sz="1000" b="0" baseline="0" dirty="0">
                          <a:solidFill>
                            <a:schemeClr val="bg2">
                              <a:lumMod val="10000"/>
                            </a:schemeClr>
                          </a:solidFill>
                          <a:effectLst/>
                          <a:latin typeface="Frutiger" panose="020B0602020204020204" pitchFamily="34" charset="0"/>
                          <a:ea typeface="Calibri"/>
                          <a:cs typeface="Times New Roman"/>
                        </a:rPr>
                        <a:t> lockable trollies have been identified and ordered.  The Information Governance Lead also continues to audit wards monthly.  An alert has been sent to staff to ensure patient records are always safely stored.  The lock screen ‘time out’ for the Trust has been shortened to 5 minutes. </a:t>
                      </a:r>
                      <a:endParaRPr lang="en-GB" sz="1000" b="0" dirty="0">
                        <a:solidFill>
                          <a:schemeClr val="bg2">
                            <a:lumMod val="10000"/>
                          </a:schemeClr>
                        </a:solidFill>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10001"/>
                  </a:ext>
                </a:extLst>
              </a:tr>
              <a:tr h="1096927">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GB" sz="1000" b="1" dirty="0">
                          <a:solidFill>
                            <a:schemeClr val="bg2">
                              <a:lumMod val="10000"/>
                            </a:schemeClr>
                          </a:solidFill>
                          <a:effectLst/>
                          <a:latin typeface="Frutiger" panose="020B0602020204020204" pitchFamily="34" charset="0"/>
                          <a:ea typeface="Calibri"/>
                          <a:cs typeface="Times New Roman"/>
                        </a:rPr>
                        <a:t>Answering Phones/Call </a:t>
                      </a:r>
                      <a:r>
                        <a:rPr lang="en-GB" sz="1000" b="1" dirty="0" smtClean="0">
                          <a:solidFill>
                            <a:schemeClr val="bg2">
                              <a:lumMod val="10000"/>
                            </a:schemeClr>
                          </a:solidFill>
                          <a:effectLst/>
                          <a:latin typeface="Frutiger" panose="020B0602020204020204" pitchFamily="34" charset="0"/>
                          <a:ea typeface="Calibri"/>
                          <a:cs typeface="Times New Roman"/>
                        </a:rPr>
                        <a:t>Bells</a:t>
                      </a:r>
                      <a:endParaRPr lang="en-GB" sz="1000" b="1" dirty="0">
                        <a:solidFill>
                          <a:schemeClr val="bg2">
                            <a:lumMod val="10000"/>
                          </a:schemeClr>
                        </a:solidFill>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GB" sz="1000" b="0" dirty="0">
                          <a:solidFill>
                            <a:schemeClr val="bg2">
                              <a:lumMod val="10000"/>
                            </a:schemeClr>
                          </a:solidFill>
                          <a:effectLst/>
                          <a:latin typeface="Frutiger" panose="020B0602020204020204" pitchFamily="34" charset="0"/>
                          <a:ea typeface="Calibri"/>
                          <a:cs typeface="Times New Roman"/>
                        </a:rPr>
                        <a:t>Phones and Call Bells are not always answered in a timely manner and often</a:t>
                      </a:r>
                      <a:r>
                        <a:rPr lang="en-GB" sz="1000" b="0" baseline="0" dirty="0">
                          <a:solidFill>
                            <a:schemeClr val="bg2">
                              <a:lumMod val="10000"/>
                            </a:schemeClr>
                          </a:solidFill>
                          <a:effectLst/>
                          <a:latin typeface="Frutiger" panose="020B0602020204020204" pitchFamily="34" charset="0"/>
                          <a:ea typeface="Calibri"/>
                          <a:cs typeface="Times New Roman"/>
                        </a:rPr>
                        <a:t> left to nursing staff in the absence of the Ward </a:t>
                      </a:r>
                      <a:r>
                        <a:rPr lang="en-GB" sz="1000" b="0" baseline="0" dirty="0" smtClean="0">
                          <a:solidFill>
                            <a:schemeClr val="bg2">
                              <a:lumMod val="10000"/>
                            </a:schemeClr>
                          </a:solidFill>
                          <a:effectLst/>
                          <a:latin typeface="Frutiger" panose="020B0602020204020204" pitchFamily="34" charset="0"/>
                          <a:ea typeface="Calibri"/>
                          <a:cs typeface="Times New Roman"/>
                        </a:rPr>
                        <a:t>Clerk</a:t>
                      </a:r>
                      <a:endParaRPr lang="en-GB" sz="1000" b="0" dirty="0">
                        <a:solidFill>
                          <a:schemeClr val="bg2">
                            <a:lumMod val="10000"/>
                          </a:schemeClr>
                        </a:solidFill>
                        <a:effectLst/>
                        <a:latin typeface="Frutiger" panose="020B0602020204020204" pitchFamily="34" charset="0"/>
                        <a:ea typeface="Calibri"/>
                        <a:cs typeface="Times New Roman"/>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GB" sz="1000" b="0" baseline="0" dirty="0">
                          <a:solidFill>
                            <a:schemeClr val="bg2">
                              <a:lumMod val="10000"/>
                            </a:schemeClr>
                          </a:solidFill>
                          <a:effectLst/>
                          <a:latin typeface="Frutiger" panose="020B0602020204020204" pitchFamily="34" charset="0"/>
                          <a:ea typeface="Calibri"/>
                          <a:cs typeface="Times New Roman"/>
                        </a:rPr>
                        <a:t>Communications shared Trustwide ‘In The Know’ reiterating the importance of answering phones as it is important that we keep our patient’s loved ones up-to-date and informed. Simply acknowledging the call bell can  put a patient at ease. It is everybody’s responsibility to ensure these are responded </a:t>
                      </a:r>
                      <a:r>
                        <a:rPr lang="en-GB" sz="1000" b="0" baseline="0" dirty="0" smtClean="0">
                          <a:solidFill>
                            <a:schemeClr val="bg2">
                              <a:lumMod val="10000"/>
                            </a:schemeClr>
                          </a:solidFill>
                          <a:effectLst/>
                          <a:latin typeface="Frutiger" panose="020B0602020204020204" pitchFamily="34" charset="0"/>
                          <a:ea typeface="Calibri"/>
                          <a:cs typeface="Times New Roman"/>
                        </a:rPr>
                        <a:t>to.  </a:t>
                      </a:r>
                      <a:r>
                        <a:rPr lang="en-GB" sz="1000" b="0" baseline="0" dirty="0">
                          <a:solidFill>
                            <a:schemeClr val="bg2">
                              <a:lumMod val="10000"/>
                            </a:schemeClr>
                          </a:solidFill>
                          <a:effectLst/>
                          <a:latin typeface="Frutiger" panose="020B0602020204020204" pitchFamily="34" charset="0"/>
                          <a:ea typeface="Calibri"/>
                          <a:cs typeface="Times New Roman"/>
                        </a:rPr>
                        <a:t>Family Liaison Officers ensure relatives/carers are kept informed and support the answering of calls during visits to the inpatient wards. </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r h="731285">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GB" sz="1000" dirty="0">
                          <a:solidFill>
                            <a:schemeClr val="bg2">
                              <a:lumMod val="10000"/>
                            </a:schemeClr>
                          </a:solidFill>
                          <a:latin typeface="Frutiger" panose="020B0602020204020204" pitchFamily="34" charset="0"/>
                        </a:rPr>
                        <a:t>Radiology Information System (RIS) </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schemeClr val="bg2">
                              <a:lumMod val="10000"/>
                            </a:schemeClr>
                          </a:solidFill>
                          <a:latin typeface="Frutiger" panose="020B0602020204020204" pitchFamily="34" charset="0"/>
                        </a:rPr>
                        <a:t>Staff advised the implementation of the new Radiology Information System (RIS) has been </a:t>
                      </a:r>
                      <a:r>
                        <a:rPr lang="en-GB" sz="1000" dirty="0" smtClean="0">
                          <a:solidFill>
                            <a:schemeClr val="bg2">
                              <a:lumMod val="10000"/>
                            </a:schemeClr>
                          </a:solidFill>
                          <a:latin typeface="Frutiger" panose="020B0602020204020204" pitchFamily="34" charset="0"/>
                        </a:rPr>
                        <a:t>problematic</a:t>
                      </a:r>
                      <a:endParaRPr lang="en-GB" sz="1000" baseline="0" dirty="0">
                        <a:solidFill>
                          <a:schemeClr val="bg2">
                            <a:lumMod val="10000"/>
                          </a:schemeClr>
                        </a:solidFill>
                        <a:latin typeface="Frutiger" panose="020B0602020204020204" pitchFamily="34" charset="0"/>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GB" sz="1000" baseline="0" dirty="0">
                          <a:solidFill>
                            <a:schemeClr val="bg2">
                              <a:lumMod val="10000"/>
                            </a:schemeClr>
                          </a:solidFill>
                          <a:latin typeface="Frutiger" panose="020B0602020204020204" pitchFamily="34" charset="0"/>
                        </a:rPr>
                        <a:t>RIS Project Board established which meets weekly and is chaired by the Deputy CEO.  Sighted on all risks and issues are being addressed and resolved through this group.  Staff are being kept updated and have been involved in the development of the Radiology Improvement Plan</a:t>
                      </a:r>
                      <a:r>
                        <a:rPr lang="en-GB" sz="1000" baseline="0" dirty="0" smtClean="0">
                          <a:solidFill>
                            <a:schemeClr val="bg2">
                              <a:lumMod val="10000"/>
                            </a:schemeClr>
                          </a:solidFill>
                          <a:latin typeface="Frutiger" panose="020B0602020204020204" pitchFamily="34" charset="0"/>
                        </a:rPr>
                        <a:t>.</a:t>
                      </a:r>
                      <a:endParaRPr lang="en-GB" sz="1000" baseline="0" dirty="0">
                        <a:solidFill>
                          <a:schemeClr val="bg2">
                            <a:lumMod val="10000"/>
                          </a:schemeClr>
                        </a:solidFill>
                        <a:latin typeface="Frutiger" panose="020B0602020204020204" pitchFamily="34" charset="0"/>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10003"/>
                  </a:ext>
                </a:extLst>
              </a:tr>
              <a:tr h="548464">
                <a:tc>
                  <a:txBody>
                    <a:bodyPr/>
                    <a:lstStyle/>
                    <a:p>
                      <a:pPr algn="l">
                        <a:lnSpc>
                          <a:spcPct val="115000"/>
                        </a:lnSpc>
                        <a:spcAft>
                          <a:spcPts val="0"/>
                        </a:spcAft>
                      </a:pPr>
                      <a:r>
                        <a:rPr lang="en-GB" sz="1000" b="1" dirty="0">
                          <a:solidFill>
                            <a:schemeClr val="bg2">
                              <a:lumMod val="10000"/>
                            </a:schemeClr>
                          </a:solidFill>
                          <a:effectLst/>
                          <a:latin typeface="Frutiger" panose="020B0602020204020204" pitchFamily="34" charset="0"/>
                          <a:ea typeface="Calibri"/>
                          <a:cs typeface="Times New Roman"/>
                        </a:rPr>
                        <a:t>Communication</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l">
                        <a:lnSpc>
                          <a:spcPct val="115000"/>
                        </a:lnSpc>
                        <a:spcAft>
                          <a:spcPts val="0"/>
                        </a:spcAft>
                      </a:pPr>
                      <a:r>
                        <a:rPr lang="en-GB" sz="1000" b="0" dirty="0">
                          <a:solidFill>
                            <a:schemeClr val="bg2">
                              <a:lumMod val="10000"/>
                            </a:schemeClr>
                          </a:solidFill>
                          <a:effectLst/>
                          <a:latin typeface="Frutiger" panose="020B0602020204020204" pitchFamily="34" charset="0"/>
                          <a:ea typeface="Calibri"/>
                          <a:cs typeface="Times New Roman"/>
                        </a:rPr>
                        <a:t>Patients who were born or grew up outside the UK experiencing difficulties in understanding different parts of the NHS </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l">
                        <a:lnSpc>
                          <a:spcPct val="115000"/>
                        </a:lnSpc>
                        <a:spcAft>
                          <a:spcPts val="0"/>
                        </a:spcAft>
                      </a:pPr>
                      <a:r>
                        <a:rPr lang="en-GB" sz="1000" b="0" baseline="0" dirty="0">
                          <a:solidFill>
                            <a:schemeClr val="bg2">
                              <a:lumMod val="10000"/>
                            </a:schemeClr>
                          </a:solidFill>
                          <a:effectLst/>
                          <a:latin typeface="Frutiger" panose="020B0602020204020204" pitchFamily="34" charset="0"/>
                          <a:ea typeface="Calibri"/>
                          <a:cs typeface="Times New Roman"/>
                        </a:rPr>
                        <a:t>New menu tablets are available within the Trust, which has pictures of the menus to aid patient choice. The Trust is using Access Migrant Support to work with the Patient Experience Team to make access to the NHS more accessible. </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10005"/>
                  </a:ext>
                </a:extLst>
              </a:tr>
              <a:tr h="610249">
                <a:tc>
                  <a:txBody>
                    <a:bodyPr/>
                    <a:lstStyle/>
                    <a:p>
                      <a:pPr algn="l">
                        <a:lnSpc>
                          <a:spcPct val="115000"/>
                        </a:lnSpc>
                        <a:spcAft>
                          <a:spcPts val="0"/>
                        </a:spcAft>
                      </a:pPr>
                      <a:r>
                        <a:rPr lang="en-GB" sz="1000" dirty="0">
                          <a:solidFill>
                            <a:schemeClr val="bg2">
                              <a:lumMod val="10000"/>
                            </a:schemeClr>
                          </a:solidFill>
                          <a:latin typeface="Frutiger" panose="020B0602020204020204" pitchFamily="34" charset="0"/>
                        </a:rPr>
                        <a:t>Staffing</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GB" sz="1000" baseline="0" dirty="0">
                          <a:solidFill>
                            <a:schemeClr val="bg2">
                              <a:lumMod val="10000"/>
                            </a:schemeClr>
                          </a:solidFill>
                          <a:latin typeface="Frutiger" panose="020B0602020204020204" pitchFamily="34" charset="0"/>
                        </a:rPr>
                        <a:t>Staff raising concerns about staffing levels.</a:t>
                      </a: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GB" sz="1000" dirty="0">
                          <a:solidFill>
                            <a:schemeClr val="bg2">
                              <a:lumMod val="10000"/>
                            </a:schemeClr>
                          </a:solidFill>
                          <a:latin typeface="Frutiger" panose="020B0602020204020204" pitchFamily="34" charset="0"/>
                        </a:rPr>
                        <a:t>Radiology department have plans in place to address these challenges, it is part of their improvement plan to fill vacancies.  Wards being aware of transfers coming in to ensure delays are minimal</a:t>
                      </a:r>
                      <a:r>
                        <a:rPr lang="en-GB" sz="1000" dirty="0" smtClean="0">
                          <a:solidFill>
                            <a:schemeClr val="bg2">
                              <a:lumMod val="10000"/>
                            </a:schemeClr>
                          </a:solidFill>
                          <a:latin typeface="Frutiger" panose="020B0602020204020204" pitchFamily="34" charset="0"/>
                        </a:rPr>
                        <a:t>.  All areas were safe</a:t>
                      </a:r>
                      <a:r>
                        <a:rPr lang="en-GB" sz="1000" dirty="0" smtClean="0">
                          <a:solidFill>
                            <a:schemeClr val="bg2">
                              <a:lumMod val="10000"/>
                            </a:schemeClr>
                          </a:solidFill>
                          <a:latin typeface="Frutiger" panose="020B0602020204020204" pitchFamily="34" charset="0"/>
                        </a:rPr>
                        <a:t>.  </a:t>
                      </a:r>
                      <a:r>
                        <a:rPr lang="en-GB" sz="1000" baseline="0" dirty="0" smtClean="0">
                          <a:solidFill>
                            <a:schemeClr val="bg2">
                              <a:lumMod val="10000"/>
                            </a:schemeClr>
                          </a:solidFill>
                          <a:latin typeface="Frutiger" panose="020B0602020204020204" pitchFamily="34" charset="0"/>
                        </a:rPr>
                        <a:t> Arrangements in place to ensure rosters are covered.</a:t>
                      </a:r>
                      <a:endParaRPr lang="en-GB" sz="1000" dirty="0">
                        <a:solidFill>
                          <a:schemeClr val="bg2">
                            <a:lumMod val="10000"/>
                          </a:schemeClr>
                        </a:solidFill>
                        <a:latin typeface="Frutiger" panose="020B0602020204020204" pitchFamily="34" charset="0"/>
                      </a:endParaRPr>
                    </a:p>
                  </a:txBody>
                  <a:tcPr marL="36176" marR="3617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6"/>
                  </a:ext>
                </a:extLst>
              </a:tr>
            </a:tbl>
          </a:graphicData>
        </a:graphic>
      </p:graphicFrame>
      <p:sp>
        <p:nvSpPr>
          <p:cNvPr id="10" name="TextBox 9"/>
          <p:cNvSpPr txBox="1"/>
          <p:nvPr/>
        </p:nvSpPr>
        <p:spPr>
          <a:xfrm>
            <a:off x="276379" y="390189"/>
            <a:ext cx="8664935" cy="246219"/>
          </a:xfrm>
          <a:prstGeom prst="rect">
            <a:avLst/>
          </a:prstGeom>
          <a:noFill/>
        </p:spPr>
        <p:txBody>
          <a:bodyPr wrap="square" lIns="91438" tIns="45719" rIns="91438" bIns="45719" rtlCol="0">
            <a:spAutoFit/>
          </a:bodyPr>
          <a:lstStyle/>
          <a:p>
            <a:pPr marL="0" lvl="1" algn="just"/>
            <a:r>
              <a:rPr lang="en-GB" sz="1000" dirty="0">
                <a:latin typeface="Frutiger" panose="020B0602020204020204" pitchFamily="34" charset="0"/>
              </a:rPr>
              <a:t>The table below details a number of themes identified during these clinical reviews and the action taken to address these areas of </a:t>
            </a:r>
            <a:r>
              <a:rPr lang="en-GB" sz="1000" dirty="0" smtClean="0">
                <a:latin typeface="Frutiger" panose="020B0602020204020204" pitchFamily="34" charset="0"/>
              </a:rPr>
              <a:t>concern. </a:t>
            </a:r>
            <a:endParaRPr lang="en-GB" sz="1000" dirty="0">
              <a:latin typeface="Frutiger" panose="020B0602020204020204" pitchFamily="34" charset="0"/>
            </a:endParaRPr>
          </a:p>
        </p:txBody>
      </p:sp>
    </p:spTree>
    <p:extLst>
      <p:ext uri="{BB962C8B-B14F-4D97-AF65-F5344CB8AC3E}">
        <p14:creationId xmlns:p14="http://schemas.microsoft.com/office/powerpoint/2010/main" val="220356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38946"/>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Summary</a:t>
            </a:r>
            <a:endParaRPr lang="en-GB" sz="1800" b="1" dirty="0">
              <a:solidFill>
                <a:schemeClr val="tx2">
                  <a:lumMod val="75000"/>
                </a:schemeClr>
              </a:solidFill>
              <a:latin typeface="Frutiger" panose="020B0602020204020204" pitchFamily="34" charset="0"/>
            </a:endParaRPr>
          </a:p>
        </p:txBody>
      </p:sp>
      <p:sp>
        <p:nvSpPr>
          <p:cNvPr id="8" name="TextBox 7"/>
          <p:cNvSpPr txBox="1"/>
          <p:nvPr/>
        </p:nvSpPr>
        <p:spPr>
          <a:xfrm>
            <a:off x="4382217" y="257374"/>
            <a:ext cx="4533181" cy="2908489"/>
          </a:xfrm>
          <a:prstGeom prst="rect">
            <a:avLst/>
          </a:prstGeom>
          <a:noFill/>
        </p:spPr>
        <p:txBody>
          <a:bodyPr wrap="square" rtlCol="0">
            <a:spAutoFit/>
          </a:bodyPr>
          <a:lstStyle/>
          <a:p>
            <a:pPr algn="just"/>
            <a:endParaRPr lang="en-GB" sz="900" dirty="0">
              <a:latin typeface="Frutiger" panose="020B0602020204020204" pitchFamily="34" charset="0"/>
            </a:endParaRPr>
          </a:p>
          <a:p>
            <a:pPr marL="171450" indent="-171450" algn="just">
              <a:buFont typeface="Arial" panose="020B0604020202020204" pitchFamily="34" charset="0"/>
              <a:buChar char="•"/>
            </a:pPr>
            <a:r>
              <a:rPr lang="en-GB" sz="900" dirty="0">
                <a:latin typeface="Frutiger" panose="020B0602020204020204" pitchFamily="34" charset="0"/>
              </a:rPr>
              <a:t>Following publication of the CQC Inspection findings in February 2022, the Trust’s Integrated Quality Improvement Plan (IQIP) will now evolve, moving Must and Should Do actions into a single Compliance Plan aligned to the Trust’s 2022/23 Trust priorities and key Quality Improvement Plans.  This will allow the organisation to build on the improvements recognised within the CQC report and inform the Trust’s own ‘journey of improvement’, underpinned by leadership and culture programmes, quality improvement, transformation and </a:t>
            </a:r>
            <a:r>
              <a:rPr lang="en-GB" sz="900" dirty="0" smtClean="0">
                <a:latin typeface="Frutiger" panose="020B0602020204020204" pitchFamily="34" charset="0"/>
              </a:rPr>
              <a:t>compliance.  The details of the Compliance Plan and supporting governance arrangements can be found under a separate Quality Committee agenda item. </a:t>
            </a:r>
            <a:endParaRPr lang="en-GB" sz="900" dirty="0">
              <a:latin typeface="Frutiger" panose="020B0602020204020204" pitchFamily="34" charset="0"/>
            </a:endParaRPr>
          </a:p>
          <a:p>
            <a:pPr marL="171450" indent="-171450" algn="just">
              <a:buFont typeface="Arial" panose="020B0604020202020204" pitchFamily="34" charset="0"/>
              <a:buChar char="•"/>
            </a:pPr>
            <a:endParaRPr lang="en-GB" sz="400" dirty="0">
              <a:latin typeface="Frutiger" panose="020B0602020204020204" pitchFamily="34" charset="0"/>
            </a:endParaRPr>
          </a:p>
          <a:p>
            <a:pPr algn="just"/>
            <a:endParaRPr lang="en-GB" sz="400" dirty="0" smtClean="0">
              <a:latin typeface="Frutiger" panose="020B0602020204020204" pitchFamily="34" charset="0"/>
            </a:endParaRPr>
          </a:p>
          <a:p>
            <a:pPr marL="171450" lvl="1" indent="-171450" algn="just">
              <a:buFont typeface="Arial" panose="020B0604020202020204" pitchFamily="34" charset="0"/>
              <a:buChar char="•"/>
            </a:pPr>
            <a:r>
              <a:rPr lang="en-GB" sz="900" dirty="0" smtClean="0">
                <a:latin typeface="Frutiger" panose="020B0602020204020204" pitchFamily="34" charset="0"/>
              </a:rPr>
              <a:t>This report </a:t>
            </a:r>
            <a:r>
              <a:rPr lang="en-GB" sz="900" dirty="0">
                <a:latin typeface="Frutiger" panose="020B0602020204020204" pitchFamily="34" charset="0"/>
              </a:rPr>
              <a:t>notes the </a:t>
            </a:r>
            <a:r>
              <a:rPr lang="en-GB" sz="900" dirty="0" smtClean="0">
                <a:latin typeface="Frutiger" panose="020B0602020204020204" pitchFamily="34" charset="0"/>
              </a:rPr>
              <a:t>findings from the Clinical Review undertaken on 17</a:t>
            </a:r>
            <a:r>
              <a:rPr lang="en-GB" sz="900" baseline="30000" dirty="0" smtClean="0">
                <a:latin typeface="Frutiger" panose="020B0602020204020204" pitchFamily="34" charset="0"/>
              </a:rPr>
              <a:t>th</a:t>
            </a:r>
            <a:r>
              <a:rPr lang="en-GB" sz="900" dirty="0" smtClean="0">
                <a:latin typeface="Frutiger" panose="020B0602020204020204" pitchFamily="34" charset="0"/>
              </a:rPr>
              <a:t> February 2022 with 2 clinical areas reviewed</a:t>
            </a:r>
            <a:r>
              <a:rPr lang="en-GB" sz="900" dirty="0">
                <a:latin typeface="Frutiger" panose="020B0602020204020204" pitchFamily="34" charset="0"/>
              </a:rPr>
              <a:t>; </a:t>
            </a:r>
            <a:r>
              <a:rPr lang="en-GB" sz="900" dirty="0" smtClean="0">
                <a:latin typeface="Frutiger" panose="020B0602020204020204" pitchFamily="34" charset="0"/>
              </a:rPr>
              <a:t>Radiology and Necton Ward.</a:t>
            </a:r>
          </a:p>
          <a:p>
            <a:pPr marL="171450" lvl="1" indent="-171450" algn="just">
              <a:buFont typeface="Arial" panose="020B0604020202020204" pitchFamily="34" charset="0"/>
              <a:buChar char="•"/>
            </a:pPr>
            <a:endParaRPr lang="en-GB" sz="400" dirty="0">
              <a:latin typeface="Frutiger" panose="020B0602020204020204" pitchFamily="34" charset="0"/>
            </a:endParaRPr>
          </a:p>
          <a:p>
            <a:pPr algn="just"/>
            <a:endParaRPr lang="en-GB" sz="900" b="1" dirty="0" smtClean="0">
              <a:latin typeface="Frutiger" panose="020B0602020204020204" pitchFamily="34" charset="0"/>
            </a:endParaRPr>
          </a:p>
          <a:p>
            <a:pPr algn="just"/>
            <a:r>
              <a:rPr lang="en-GB" sz="900" b="1" dirty="0" smtClean="0">
                <a:latin typeface="Frutiger" panose="020B0602020204020204" pitchFamily="34" charset="0"/>
              </a:rPr>
              <a:t>The Quality Committee is </a:t>
            </a:r>
            <a:r>
              <a:rPr lang="en-GB" sz="900" b="1" dirty="0">
                <a:latin typeface="Frutiger" panose="020B0602020204020204" pitchFamily="34" charset="0"/>
              </a:rPr>
              <a:t>asked to note:</a:t>
            </a:r>
          </a:p>
          <a:p>
            <a:pPr marL="171450" indent="-171450" algn="just">
              <a:buFont typeface="Arial" panose="020B0604020202020204" pitchFamily="34" charset="0"/>
              <a:buChar char="•"/>
            </a:pPr>
            <a:r>
              <a:rPr lang="en-GB" sz="900" dirty="0">
                <a:latin typeface="Frutiger" panose="020B0602020204020204" pitchFamily="34" charset="0"/>
              </a:rPr>
              <a:t>Progress at Month </a:t>
            </a:r>
            <a:r>
              <a:rPr lang="en-GB" sz="900" dirty="0" smtClean="0">
                <a:latin typeface="Frutiger" panose="020B0602020204020204" pitchFamily="34" charset="0"/>
              </a:rPr>
              <a:t>11</a:t>
            </a:r>
            <a:endParaRPr lang="en-GB" sz="900" dirty="0">
              <a:latin typeface="Frutiger" panose="020B0602020204020204" pitchFamily="34" charset="0"/>
            </a:endParaRPr>
          </a:p>
          <a:p>
            <a:pPr marL="171450" indent="-171450" algn="just">
              <a:buFont typeface="Arial" panose="020B0604020202020204" pitchFamily="34" charset="0"/>
              <a:buChar char="•"/>
            </a:pPr>
            <a:r>
              <a:rPr lang="en-GB" sz="900" dirty="0">
                <a:latin typeface="Frutiger" panose="020B0602020204020204" pitchFamily="34" charset="0"/>
              </a:rPr>
              <a:t>The </a:t>
            </a:r>
            <a:r>
              <a:rPr lang="en-GB" sz="900" dirty="0" smtClean="0">
                <a:latin typeface="Frutiger" panose="020B0602020204020204" pitchFamily="34" charset="0"/>
              </a:rPr>
              <a:t>impact </a:t>
            </a:r>
            <a:r>
              <a:rPr lang="en-GB" sz="900" dirty="0">
                <a:latin typeface="Frutiger" panose="020B0602020204020204" pitchFamily="34" charset="0"/>
              </a:rPr>
              <a:t>of the significant operational pressures on action progress</a:t>
            </a:r>
          </a:p>
          <a:p>
            <a:pPr marL="171450" indent="-171450" algn="just">
              <a:buFont typeface="Arial" panose="020B0604020202020204" pitchFamily="34" charset="0"/>
              <a:buChar char="•"/>
            </a:pPr>
            <a:r>
              <a:rPr lang="en-GB" sz="900" dirty="0" smtClean="0">
                <a:latin typeface="Frutiger" panose="020B0602020204020204" pitchFamily="34" charset="0"/>
              </a:rPr>
              <a:t>Development of the Compliance Plan</a:t>
            </a:r>
          </a:p>
          <a:p>
            <a:pPr marL="171450" indent="-171450" algn="just">
              <a:buFont typeface="Arial" panose="020B0604020202020204" pitchFamily="34" charset="0"/>
              <a:buChar char="•"/>
            </a:pPr>
            <a:r>
              <a:rPr lang="en-GB" sz="900" dirty="0" smtClean="0">
                <a:latin typeface="Frutiger" panose="020B0602020204020204" pitchFamily="34" charset="0"/>
              </a:rPr>
              <a:t>Clinical </a:t>
            </a:r>
            <a:r>
              <a:rPr lang="en-GB" sz="900" dirty="0">
                <a:latin typeface="Frutiger" panose="020B0602020204020204" pitchFamily="34" charset="0"/>
              </a:rPr>
              <a:t>Review </a:t>
            </a:r>
            <a:r>
              <a:rPr lang="en-GB" sz="900" dirty="0" smtClean="0">
                <a:latin typeface="Frutiger" panose="020B0602020204020204" pitchFamily="34" charset="0"/>
              </a:rPr>
              <a:t>Findings from February 2022</a:t>
            </a:r>
          </a:p>
        </p:txBody>
      </p:sp>
      <p:sp>
        <p:nvSpPr>
          <p:cNvPr id="9" name="TextBox 8"/>
          <p:cNvSpPr txBox="1"/>
          <p:nvPr/>
        </p:nvSpPr>
        <p:spPr>
          <a:xfrm>
            <a:off x="123091" y="379410"/>
            <a:ext cx="4191483" cy="4339650"/>
          </a:xfrm>
          <a:prstGeom prst="rect">
            <a:avLst/>
          </a:prstGeom>
          <a:noFill/>
        </p:spPr>
        <p:txBody>
          <a:bodyPr wrap="square" rtlCol="0">
            <a:spAutoFit/>
          </a:bodyPr>
          <a:lstStyle/>
          <a:p>
            <a:pPr marL="171450" lvl="1" indent="-171450" algn="just">
              <a:buFont typeface="Arial" panose="020B0604020202020204" pitchFamily="34" charset="0"/>
              <a:buChar char="•"/>
            </a:pPr>
            <a:r>
              <a:rPr lang="en-GB" sz="900" dirty="0" smtClean="0">
                <a:latin typeface="Frutiger" panose="020B0602020204020204" pitchFamily="34" charset="0"/>
              </a:rPr>
              <a:t>The </a:t>
            </a:r>
            <a:r>
              <a:rPr lang="en-GB" sz="900" dirty="0">
                <a:latin typeface="Frutiger" panose="020B0602020204020204" pitchFamily="34" charset="0"/>
              </a:rPr>
              <a:t>following slides display the progress of the 2021/22 IQIP against deadlines built into the </a:t>
            </a:r>
            <a:r>
              <a:rPr lang="en-GB" sz="900" dirty="0" smtClean="0">
                <a:latin typeface="Frutiger" panose="020B0602020204020204" pitchFamily="34" charset="0"/>
              </a:rPr>
              <a:t>IQIP’s </a:t>
            </a:r>
            <a:r>
              <a:rPr lang="en-GB" sz="900" dirty="0">
                <a:latin typeface="Frutiger" panose="020B0602020204020204" pitchFamily="34" charset="0"/>
              </a:rPr>
              <a:t>Forward Plan and include a RAG status and narrative update by exception. </a:t>
            </a:r>
            <a:r>
              <a:rPr lang="en-GB" sz="900" dirty="0" smtClean="0">
                <a:latin typeface="Frutiger" panose="020B0602020204020204" pitchFamily="34" charset="0"/>
              </a:rPr>
              <a:t>Note this </a:t>
            </a:r>
            <a:r>
              <a:rPr lang="en-GB" sz="900" dirty="0">
                <a:latin typeface="Frutiger" panose="020B0602020204020204" pitchFamily="34" charset="0"/>
              </a:rPr>
              <a:t>is the last progress report against the existing </a:t>
            </a:r>
            <a:r>
              <a:rPr lang="en-GB" sz="900" dirty="0" smtClean="0">
                <a:latin typeface="Frutiger" panose="020B0602020204020204" pitchFamily="34" charset="0"/>
              </a:rPr>
              <a:t>2021/22 </a:t>
            </a:r>
            <a:r>
              <a:rPr lang="en-GB" sz="900" dirty="0">
                <a:latin typeface="Frutiger" panose="020B0602020204020204" pitchFamily="34" charset="0"/>
              </a:rPr>
              <a:t>IQIP which comprises of </a:t>
            </a:r>
            <a:r>
              <a:rPr lang="en-GB" sz="900" dirty="0" smtClean="0">
                <a:latin typeface="Frutiger" panose="020B0602020204020204" pitchFamily="34" charset="0"/>
              </a:rPr>
              <a:t>83 actions, prior to its transition to a 2022/23 Compliance Plan. </a:t>
            </a:r>
          </a:p>
          <a:p>
            <a:pPr marL="171450" lvl="1" indent="-171450" algn="just">
              <a:buFont typeface="Arial" panose="020B0604020202020204" pitchFamily="34" charset="0"/>
              <a:buChar char="•"/>
            </a:pPr>
            <a:endParaRPr lang="en-GB" sz="400" dirty="0">
              <a:latin typeface="Frutiger" panose="020B0602020204020204" pitchFamily="34" charset="0"/>
            </a:endParaRPr>
          </a:p>
          <a:p>
            <a:pPr marL="171450" lvl="1" indent="-171450" algn="just">
              <a:buFont typeface="Arial" panose="020B0604020202020204" pitchFamily="34" charset="0"/>
              <a:buChar char="•"/>
            </a:pPr>
            <a:r>
              <a:rPr lang="en-GB" sz="900" dirty="0" smtClean="0">
                <a:latin typeface="Frutiger" panose="020B0602020204020204" pitchFamily="34" charset="0"/>
              </a:rPr>
              <a:t>To date, 55 </a:t>
            </a:r>
            <a:r>
              <a:rPr lang="en-GB" sz="900" dirty="0">
                <a:latin typeface="Frutiger" panose="020B0602020204020204" pitchFamily="34" charset="0"/>
              </a:rPr>
              <a:t>(66%) of the 2021/22 IQIP actions have been approved for closure as of Month </a:t>
            </a:r>
            <a:r>
              <a:rPr lang="en-GB" sz="900" dirty="0" smtClean="0">
                <a:latin typeface="Frutiger" panose="020B0602020204020204" pitchFamily="34" charset="0"/>
              </a:rPr>
              <a:t>11. </a:t>
            </a:r>
          </a:p>
          <a:p>
            <a:pPr marL="171450" lvl="1" indent="-171450" algn="just">
              <a:buFont typeface="Arial" panose="020B0604020202020204" pitchFamily="34" charset="0"/>
              <a:buChar char="•"/>
            </a:pPr>
            <a:endParaRPr lang="en-GB" sz="400" dirty="0">
              <a:latin typeface="Frutiger" panose="020B0602020204020204" pitchFamily="34" charset="0"/>
            </a:endParaRPr>
          </a:p>
          <a:p>
            <a:pPr marL="171450" lvl="1" indent="-171450" algn="just">
              <a:buFont typeface="Arial" panose="020B0604020202020204" pitchFamily="34" charset="0"/>
              <a:buChar char="•"/>
            </a:pPr>
            <a:r>
              <a:rPr lang="en-GB" sz="900" dirty="0" smtClean="0">
                <a:latin typeface="Frutiger" panose="020B0602020204020204" pitchFamily="34" charset="0"/>
              </a:rPr>
              <a:t>In February, 3 actions were submitted for closure</a:t>
            </a:r>
            <a:r>
              <a:rPr lang="en-GB" sz="900" dirty="0">
                <a:latin typeface="Frutiger" panose="020B0602020204020204" pitchFamily="34" charset="0"/>
              </a:rPr>
              <a:t> </a:t>
            </a:r>
            <a:r>
              <a:rPr lang="en-GB" sz="900" dirty="0" smtClean="0">
                <a:latin typeface="Frutiger" panose="020B0602020204020204" pitchFamily="34" charset="0"/>
              </a:rPr>
              <a:t>to the Evidence Assurance </a:t>
            </a:r>
            <a:r>
              <a:rPr lang="en-GB" sz="900" dirty="0">
                <a:latin typeface="Frutiger" panose="020B0602020204020204" pitchFamily="34" charset="0"/>
              </a:rPr>
              <a:t>Group (EAG</a:t>
            </a:r>
            <a:r>
              <a:rPr lang="en-GB" sz="900" dirty="0" smtClean="0">
                <a:latin typeface="Frutiger" panose="020B0602020204020204" pitchFamily="34" charset="0"/>
              </a:rPr>
              <a:t>):</a:t>
            </a:r>
          </a:p>
          <a:p>
            <a:pPr marL="171450" lvl="1" indent="-171450" algn="just">
              <a:buFont typeface="Arial" panose="020B0604020202020204" pitchFamily="34" charset="0"/>
              <a:buChar char="•"/>
            </a:pPr>
            <a:endParaRPr lang="en-GB" sz="400" dirty="0" smtClean="0">
              <a:latin typeface="Frutiger" panose="020B0602020204020204" pitchFamily="34" charset="0"/>
            </a:endParaRPr>
          </a:p>
          <a:p>
            <a:pPr marL="628650" lvl="2" indent="-171450" algn="just">
              <a:buFont typeface="Arial" panose="020B0604020202020204" pitchFamily="34" charset="0"/>
              <a:buChar char="•"/>
            </a:pPr>
            <a:r>
              <a:rPr lang="en-GB" sz="900" dirty="0" smtClean="0">
                <a:latin typeface="Frutiger" panose="020B0602020204020204" pitchFamily="34" charset="0"/>
              </a:rPr>
              <a:t>1 action was approved</a:t>
            </a:r>
          </a:p>
          <a:p>
            <a:pPr marL="628650" lvl="2" indent="-171450" algn="just">
              <a:buFont typeface="Arial" panose="020B0604020202020204" pitchFamily="34" charset="0"/>
              <a:buChar char="•"/>
            </a:pPr>
            <a:r>
              <a:rPr lang="en-GB" sz="900" dirty="0">
                <a:latin typeface="Frutiger" panose="020B0602020204020204" pitchFamily="34" charset="0"/>
              </a:rPr>
              <a:t>2</a:t>
            </a:r>
            <a:r>
              <a:rPr lang="en-GB" sz="900" dirty="0" smtClean="0">
                <a:latin typeface="Frutiger" panose="020B0602020204020204" pitchFamily="34" charset="0"/>
              </a:rPr>
              <a:t> actions were declined</a:t>
            </a:r>
          </a:p>
          <a:p>
            <a:pPr marL="0" lvl="1" algn="just"/>
            <a:endParaRPr lang="en-GB" sz="400" dirty="0">
              <a:solidFill>
                <a:srgbClr val="FF0000"/>
              </a:solidFill>
              <a:latin typeface="Frutiger" panose="020B0602020204020204" pitchFamily="34" charset="0"/>
            </a:endParaRPr>
          </a:p>
          <a:p>
            <a:pPr marL="171450" lvl="1" indent="-171450" algn="just">
              <a:buFont typeface="Arial" panose="020B0604020202020204" pitchFamily="34" charset="0"/>
              <a:buChar char="•"/>
            </a:pPr>
            <a:r>
              <a:rPr lang="en-GB" sz="900" dirty="0">
                <a:latin typeface="Frutiger" panose="020B0602020204020204" pitchFamily="34" charset="0"/>
              </a:rPr>
              <a:t>6 schemes (23 Actions) are ‘Behind Plan</a:t>
            </a:r>
            <a:r>
              <a:rPr lang="en-GB" sz="900" dirty="0" smtClean="0">
                <a:latin typeface="Frutiger" panose="020B0602020204020204" pitchFamily="34" charset="0"/>
              </a:rPr>
              <a:t>’.  All 23 open actions will be incorporated into the 2022/23 Compliance Plan to ensure these are completed and evidence of assurance supports the closure of these actions.  It </a:t>
            </a:r>
            <a:r>
              <a:rPr lang="en-GB" sz="900" dirty="0">
                <a:latin typeface="Frutiger" panose="020B0602020204020204" pitchFamily="34" charset="0"/>
              </a:rPr>
              <a:t>is important to note that 9 of 12 mandatory training related actions that make up one 1 scheme have been approved for closure.  However these actions can only be closed when the EAG is assured of improvement against the whole scheme. </a:t>
            </a:r>
          </a:p>
          <a:p>
            <a:pPr marL="171450" lvl="1" indent="-171450" algn="just">
              <a:buFont typeface="Arial" panose="020B0604020202020204" pitchFamily="34" charset="0"/>
              <a:buChar char="•"/>
            </a:pPr>
            <a:endParaRPr lang="en-GB" sz="400" dirty="0">
              <a:latin typeface="Frutiger" panose="020B0602020204020204" pitchFamily="34" charset="0"/>
            </a:endParaRPr>
          </a:p>
          <a:p>
            <a:pPr marL="171450" lvl="1" indent="-171450" algn="just">
              <a:buFont typeface="Arial" panose="020B0604020202020204" pitchFamily="34" charset="0"/>
              <a:buChar char="•"/>
            </a:pPr>
            <a:r>
              <a:rPr lang="en-GB" sz="900" dirty="0">
                <a:latin typeface="Frutiger" panose="020B0602020204020204" pitchFamily="34" charset="0"/>
              </a:rPr>
              <a:t>Whilst deadlines for all actions were agreed in March 2021, a more detailed review as part of the improvement work during 2021 identified more complex and deep-rooted issues in a number of schemes. In turn, unrelenting operational pressures as a result of the COVID-19 pandemic across the Norfolk &amp; Waveney system and the National Level 4 incident being declared in December, also impacted on the delivery of a number of actions against recovery timeframes.  This will be monitored closely over the coming months, particularly in relation to mandatory training and appraisal </a:t>
            </a:r>
            <a:r>
              <a:rPr lang="en-GB" sz="900" dirty="0" smtClean="0">
                <a:latin typeface="Frutiger" panose="020B0602020204020204" pitchFamily="34" charset="0"/>
              </a:rPr>
              <a:t>compliance</a:t>
            </a:r>
          </a:p>
          <a:p>
            <a:pPr marL="171450" lvl="1" indent="-171450" algn="just">
              <a:buFont typeface="Arial" panose="020B0604020202020204" pitchFamily="34" charset="0"/>
              <a:buChar char="•"/>
            </a:pPr>
            <a:endParaRPr lang="en-GB" sz="400" dirty="0">
              <a:latin typeface="Frutiger" panose="020B0602020204020204" pitchFamily="34" charset="0"/>
            </a:endParaRPr>
          </a:p>
          <a:p>
            <a:pPr marL="171450" lvl="1" indent="-171450" algn="just">
              <a:buFont typeface="Arial" panose="020B0604020202020204" pitchFamily="34" charset="0"/>
              <a:buChar char="•"/>
            </a:pPr>
            <a:endParaRPr lang="en-GB" sz="900" dirty="0">
              <a:latin typeface="Frutiger" panose="020B0602020204020204" pitchFamily="34" charset="0"/>
            </a:endParaRPr>
          </a:p>
        </p:txBody>
      </p:sp>
    </p:spTree>
    <p:extLst>
      <p:ext uri="{BB962C8B-B14F-4D97-AF65-F5344CB8AC3E}">
        <p14:creationId xmlns:p14="http://schemas.microsoft.com/office/powerpoint/2010/main" val="294694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270" y="328878"/>
            <a:ext cx="8796129" cy="369332"/>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latin typeface="Frutiger" panose="020B0602020204020204" pitchFamily="34" charset="0"/>
              </a:rPr>
              <a:t>The table below reflects the 83 actions captured within the </a:t>
            </a:r>
            <a:r>
              <a:rPr lang="en-GB" sz="900" dirty="0" smtClean="0">
                <a:latin typeface="Frutiger" panose="020B0602020204020204" pitchFamily="34" charset="0"/>
              </a:rPr>
              <a:t>2021/22 IQIP, </a:t>
            </a:r>
            <a:r>
              <a:rPr lang="en-GB" sz="900" dirty="0">
                <a:latin typeface="Frutiger" panose="020B0602020204020204" pitchFamily="34" charset="0"/>
              </a:rPr>
              <a:t>with </a:t>
            </a:r>
            <a:r>
              <a:rPr lang="en-GB" sz="900" dirty="0" smtClean="0">
                <a:latin typeface="Frutiger" panose="020B0602020204020204" pitchFamily="34" charset="0"/>
              </a:rPr>
              <a:t>28 </a:t>
            </a:r>
            <a:r>
              <a:rPr lang="en-GB" sz="900" dirty="0">
                <a:latin typeface="Frutiger" panose="020B0602020204020204" pitchFamily="34" charset="0"/>
              </a:rPr>
              <a:t>open actions covering </a:t>
            </a:r>
            <a:r>
              <a:rPr lang="en-GB" sz="900" dirty="0" smtClean="0">
                <a:latin typeface="Frutiger" panose="020B0602020204020204" pitchFamily="34" charset="0"/>
              </a:rPr>
              <a:t>Must </a:t>
            </a:r>
            <a:r>
              <a:rPr lang="en-GB" sz="900" dirty="0">
                <a:latin typeface="Frutiger" panose="020B0602020204020204" pitchFamily="34" charset="0"/>
              </a:rPr>
              <a:t>and Should Do actions </a:t>
            </a:r>
            <a:r>
              <a:rPr lang="en-GB" sz="900" dirty="0" smtClean="0">
                <a:latin typeface="Frutiger" panose="020B0602020204020204" pitchFamily="34" charset="0"/>
              </a:rPr>
              <a:t>which are structured </a:t>
            </a:r>
            <a:r>
              <a:rPr lang="en-GB" sz="900" dirty="0">
                <a:latin typeface="Frutiger" panose="020B0602020204020204" pitchFamily="34" charset="0"/>
              </a:rPr>
              <a:t>accordingly.</a:t>
            </a:r>
          </a:p>
        </p:txBody>
      </p:sp>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Overall Programme </a:t>
            </a:r>
            <a:r>
              <a:rPr lang="en-GB" sz="1800" b="1" dirty="0">
                <a:solidFill>
                  <a:schemeClr val="tx2">
                    <a:lumMod val="75000"/>
                  </a:schemeClr>
                </a:solidFill>
                <a:latin typeface="Frutiger" panose="020B0602020204020204" pitchFamily="34" charset="0"/>
              </a:rPr>
              <a:t>Position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270000"/>
            <a:ext cx="5956300"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5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270" y="328878"/>
            <a:ext cx="8796129" cy="246221"/>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latin typeface="Frutiger" panose="020B0602020204020204" pitchFamily="34" charset="0"/>
              </a:rPr>
              <a:t>Of the remaining </a:t>
            </a:r>
            <a:r>
              <a:rPr lang="en-GB" sz="900" dirty="0" smtClean="0">
                <a:latin typeface="Frutiger" panose="020B0602020204020204" pitchFamily="34" charset="0"/>
              </a:rPr>
              <a:t>28 </a:t>
            </a:r>
            <a:r>
              <a:rPr lang="en-GB" sz="900" dirty="0">
                <a:latin typeface="Frutiger" panose="020B0602020204020204" pitchFamily="34" charset="0"/>
              </a:rPr>
              <a:t>open actions, </a:t>
            </a:r>
            <a:r>
              <a:rPr lang="en-GB" sz="900" dirty="0" smtClean="0">
                <a:latin typeface="Frutiger" panose="020B0602020204020204" pitchFamily="34" charset="0"/>
              </a:rPr>
              <a:t>22 </a:t>
            </a:r>
            <a:r>
              <a:rPr lang="en-GB" sz="900" dirty="0">
                <a:latin typeface="Frutiger" panose="020B0602020204020204" pitchFamily="34" charset="0"/>
              </a:rPr>
              <a:t>have been categorised as ‘Corporate’ actions as these relate to all </a:t>
            </a:r>
            <a:r>
              <a:rPr lang="en-GB" sz="900" dirty="0" smtClean="0">
                <a:latin typeface="Frutiger" panose="020B0602020204020204" pitchFamily="34" charset="0"/>
              </a:rPr>
              <a:t>four </a:t>
            </a:r>
            <a:r>
              <a:rPr lang="en-GB" sz="900" dirty="0">
                <a:latin typeface="Frutiger" panose="020B0602020204020204" pitchFamily="34" charset="0"/>
              </a:rPr>
              <a:t>Divisions and or, all Trust staff</a:t>
            </a:r>
            <a:r>
              <a:rPr lang="en-GB" sz="1000" dirty="0">
                <a:latin typeface="Frutiger" panose="020B0602020204020204" pitchFamily="34" charset="0"/>
              </a:rPr>
              <a:t>.</a:t>
            </a:r>
          </a:p>
        </p:txBody>
      </p:sp>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Corporate Action Themes</a:t>
            </a:r>
            <a:endParaRPr lang="en-GB" sz="1800" b="1" dirty="0">
              <a:solidFill>
                <a:schemeClr val="tx2">
                  <a:lumMod val="75000"/>
                </a:schemeClr>
              </a:solidFill>
              <a:latin typeface="Frutiger" panose="020B0602020204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175" y="1806575"/>
            <a:ext cx="5073650"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24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8915400" cy="627534"/>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Overall Programme Status </a:t>
            </a:r>
            <a:endParaRPr lang="en-GB" sz="1800" b="1" dirty="0">
              <a:solidFill>
                <a:schemeClr val="tx2">
                  <a:lumMod val="75000"/>
                </a:schemeClr>
              </a:solidFill>
              <a:latin typeface="Frutiger" panose="020B0602020204020204" pitchFamily="34" charset="0"/>
            </a:endParaRPr>
          </a:p>
        </p:txBody>
      </p:sp>
      <p:sp>
        <p:nvSpPr>
          <p:cNvPr id="28" name="TextBox 27"/>
          <p:cNvSpPr txBox="1"/>
          <p:nvPr/>
        </p:nvSpPr>
        <p:spPr>
          <a:xfrm>
            <a:off x="3142527" y="688100"/>
            <a:ext cx="5784255"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latin typeface="Frutiger"/>
              </a:rPr>
              <a:t>Of the 83 total planned actions within the </a:t>
            </a:r>
            <a:r>
              <a:rPr lang="en-GB" sz="900" dirty="0" smtClean="0">
                <a:latin typeface="Frutiger"/>
              </a:rPr>
              <a:t>IQIP</a:t>
            </a:r>
            <a:r>
              <a:rPr lang="en-GB" sz="900" dirty="0">
                <a:latin typeface="Frutiger"/>
              </a:rPr>
              <a:t>, </a:t>
            </a:r>
            <a:r>
              <a:rPr lang="en-GB" sz="900" dirty="0" smtClean="0">
                <a:latin typeface="Frutiger"/>
              </a:rPr>
              <a:t>55 </a:t>
            </a:r>
            <a:r>
              <a:rPr lang="en-GB" sz="900" dirty="0">
                <a:latin typeface="Frutiger"/>
              </a:rPr>
              <a:t>have been completed</a:t>
            </a:r>
          </a:p>
          <a:p>
            <a:pPr marL="214313" indent="-214313" algn="just">
              <a:buFont typeface="Arial" panose="020B0604020202020204" pitchFamily="34" charset="0"/>
              <a:buChar char="•"/>
            </a:pPr>
            <a:r>
              <a:rPr lang="en-GB" sz="900" dirty="0" smtClean="0">
                <a:latin typeface="Frutiger"/>
              </a:rPr>
              <a:t>1 action was approved </a:t>
            </a:r>
            <a:r>
              <a:rPr lang="en-GB" sz="900" dirty="0">
                <a:latin typeface="Frutiger"/>
              </a:rPr>
              <a:t>in </a:t>
            </a:r>
            <a:r>
              <a:rPr lang="en-GB" sz="900" dirty="0" smtClean="0">
                <a:latin typeface="Frutiger"/>
              </a:rPr>
              <a:t>February 2022</a:t>
            </a:r>
          </a:p>
          <a:p>
            <a:pPr marL="214313" indent="-214313" algn="just">
              <a:buFont typeface="Arial" panose="020B0604020202020204" pitchFamily="34" charset="0"/>
              <a:buChar char="•"/>
            </a:pPr>
            <a:r>
              <a:rPr lang="en-GB" sz="900" dirty="0" smtClean="0">
                <a:latin typeface="Frutiger"/>
              </a:rPr>
              <a:t>2 </a:t>
            </a:r>
            <a:r>
              <a:rPr lang="en-GB" sz="900" dirty="0">
                <a:latin typeface="Frutiger"/>
              </a:rPr>
              <a:t>actions were declined in </a:t>
            </a:r>
            <a:r>
              <a:rPr lang="en-GB" sz="900" dirty="0" smtClean="0">
                <a:latin typeface="Frutiger"/>
              </a:rPr>
              <a:t>February 2022</a:t>
            </a:r>
            <a:endParaRPr lang="en-GB" sz="900" dirty="0">
              <a:latin typeface="Frutiger"/>
            </a:endParaRPr>
          </a:p>
        </p:txBody>
      </p:sp>
      <p:sp>
        <p:nvSpPr>
          <p:cNvPr id="31" name="TextBox 30"/>
          <p:cNvSpPr txBox="1"/>
          <p:nvPr/>
        </p:nvSpPr>
        <p:spPr>
          <a:xfrm>
            <a:off x="3142527" y="2650953"/>
            <a:ext cx="5784255" cy="346249"/>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smtClean="0">
                <a:latin typeface="Frutiger"/>
              </a:rPr>
              <a:t>2 </a:t>
            </a:r>
            <a:r>
              <a:rPr lang="en-GB" sz="900" dirty="0">
                <a:latin typeface="Frutiger"/>
              </a:rPr>
              <a:t>Must Do actions were declined in </a:t>
            </a:r>
            <a:r>
              <a:rPr lang="en-GB" sz="900" dirty="0" smtClean="0">
                <a:latin typeface="Frutiger"/>
              </a:rPr>
              <a:t>February 2022</a:t>
            </a:r>
          </a:p>
          <a:p>
            <a:pPr marL="214313" indent="-214313" algn="just">
              <a:buFont typeface="Arial" panose="020B0604020202020204" pitchFamily="34" charset="0"/>
              <a:buChar char="•"/>
            </a:pPr>
            <a:endParaRPr lang="en-GB" sz="900" dirty="0" smtClean="0">
              <a:latin typeface="Frutiger"/>
            </a:endParaRPr>
          </a:p>
        </p:txBody>
      </p:sp>
      <p:sp>
        <p:nvSpPr>
          <p:cNvPr id="32" name="TextBox 31"/>
          <p:cNvSpPr txBox="1"/>
          <p:nvPr/>
        </p:nvSpPr>
        <p:spPr>
          <a:xfrm>
            <a:off x="3142527" y="3734469"/>
            <a:ext cx="5784255" cy="761747"/>
          </a:xfrm>
          <a:prstGeom prst="rect">
            <a:avLst/>
          </a:prstGeom>
          <a:noFill/>
        </p:spPr>
        <p:txBody>
          <a:bodyPr wrap="square" lIns="68580" tIns="34290" rIns="68580" bIns="34290" rtlCol="0">
            <a:spAutoFit/>
          </a:bodyPr>
          <a:lstStyle/>
          <a:p>
            <a:pPr marL="171450" indent="-171450" algn="just">
              <a:buFont typeface="Arial" panose="020B0604020202020204" pitchFamily="34" charset="0"/>
              <a:buChar char="•"/>
            </a:pPr>
            <a:r>
              <a:rPr lang="en-GB" sz="900" dirty="0" smtClean="0">
                <a:latin typeface="Frutiger"/>
              </a:rPr>
              <a:t>1 Should </a:t>
            </a:r>
            <a:r>
              <a:rPr lang="en-GB" sz="900" dirty="0">
                <a:latin typeface="Frutiger"/>
              </a:rPr>
              <a:t>Do action was approved in </a:t>
            </a:r>
            <a:r>
              <a:rPr lang="en-GB" sz="900" dirty="0" smtClean="0">
                <a:latin typeface="Frutiger"/>
              </a:rPr>
              <a:t>February 2022</a:t>
            </a:r>
          </a:p>
          <a:p>
            <a:pPr marL="171450" indent="-171450" algn="just">
              <a:buFont typeface="Arial" panose="020B0604020202020204" pitchFamily="34" charset="0"/>
              <a:buChar char="•"/>
            </a:pPr>
            <a:r>
              <a:rPr lang="en-GB" sz="900" dirty="0" smtClean="0">
                <a:latin typeface="Frutiger"/>
              </a:rPr>
              <a:t>The CQC noted improvements </a:t>
            </a:r>
            <a:r>
              <a:rPr lang="en-GB" sz="900" dirty="0">
                <a:latin typeface="Frutiger"/>
              </a:rPr>
              <a:t>against all Should Do actions were noted </a:t>
            </a:r>
            <a:r>
              <a:rPr lang="en-GB" sz="900" dirty="0" smtClean="0">
                <a:latin typeface="Frutiger"/>
              </a:rPr>
              <a:t>in </a:t>
            </a:r>
            <a:r>
              <a:rPr lang="en-GB" sz="900" dirty="0">
                <a:latin typeface="Frutiger"/>
              </a:rPr>
              <a:t>the services </a:t>
            </a:r>
            <a:r>
              <a:rPr lang="en-GB" sz="900" dirty="0" smtClean="0">
                <a:latin typeface="Frutiger"/>
              </a:rPr>
              <a:t>inspected.</a:t>
            </a:r>
          </a:p>
          <a:p>
            <a:pPr marL="171450" indent="-171450" algn="just">
              <a:buFont typeface="Arial" panose="020B0604020202020204" pitchFamily="34" charset="0"/>
              <a:buChar char="•"/>
            </a:pPr>
            <a:endParaRPr lang="en-GB" sz="900" dirty="0">
              <a:latin typeface="Frutiger"/>
            </a:endParaRPr>
          </a:p>
          <a:p>
            <a:pPr marL="171450" indent="-171450" algn="just">
              <a:buFont typeface="Arial" panose="020B0604020202020204" pitchFamily="34" charset="0"/>
              <a:buChar char="•"/>
            </a:pPr>
            <a:endParaRPr lang="en-GB" sz="900" dirty="0" smtClean="0">
              <a:latin typeface="Frutiger"/>
            </a:endParaRPr>
          </a:p>
          <a:p>
            <a:pPr marL="171450" indent="-171450" algn="just">
              <a:buFont typeface="Arial" panose="020B0604020202020204" pitchFamily="34" charset="0"/>
              <a:buChar char="•"/>
            </a:pPr>
            <a:endParaRPr lang="en-GB" sz="900" dirty="0" smtClean="0">
              <a:latin typeface="Frutiger"/>
            </a:endParaRPr>
          </a:p>
        </p:txBody>
      </p:sp>
      <p:cxnSp>
        <p:nvCxnSpPr>
          <p:cNvPr id="21" name="Straight Connector 20"/>
          <p:cNvCxnSpPr/>
          <p:nvPr/>
        </p:nvCxnSpPr>
        <p:spPr>
          <a:xfrm>
            <a:off x="223606" y="1425278"/>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23606" y="2544555"/>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3606" y="3669856"/>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142527" y="1526632"/>
            <a:ext cx="5784255" cy="900246"/>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latin typeface="Frutiger"/>
              </a:rPr>
              <a:t>As of January 2022, all CQC Conditions and Warning Notices have been closed internally by the Trust</a:t>
            </a:r>
          </a:p>
          <a:p>
            <a:pPr marL="214313" indent="-214313" algn="just">
              <a:buFont typeface="Arial" panose="020B0604020202020204" pitchFamily="34" charset="0"/>
              <a:buChar char="•"/>
            </a:pPr>
            <a:r>
              <a:rPr lang="en-GB" sz="900" dirty="0">
                <a:latin typeface="Frutiger"/>
              </a:rPr>
              <a:t>4 Section 31 Conditions remain on the Trusts Certificate of Registration</a:t>
            </a:r>
          </a:p>
          <a:p>
            <a:pPr marL="214313" indent="-214313" algn="just">
              <a:buFont typeface="Arial" panose="020B0604020202020204" pitchFamily="34" charset="0"/>
              <a:buChar char="•"/>
            </a:pPr>
            <a:r>
              <a:rPr lang="en-GB" sz="900" dirty="0">
                <a:latin typeface="Frutiger"/>
              </a:rPr>
              <a:t>Following the most recent inspection, the CQC confirmed closure of </a:t>
            </a:r>
            <a:r>
              <a:rPr lang="en-GB" sz="900" dirty="0">
                <a:latin typeface="Frutiger" panose="020B0602020204020204" pitchFamily="34" charset="0"/>
              </a:rPr>
              <a:t>the 16 remaining 29A Warning Notice Conditions.</a:t>
            </a:r>
          </a:p>
          <a:p>
            <a:pPr marL="214313" indent="-214313" algn="just">
              <a:buFont typeface="Arial" panose="020B0604020202020204" pitchFamily="34" charset="0"/>
              <a:buChar char="•"/>
            </a:pPr>
            <a:r>
              <a:rPr lang="en-GB" sz="900" dirty="0">
                <a:latin typeface="Frutiger"/>
              </a:rPr>
              <a:t>The Trust has 4 Section 31 Conditions on its Certificate of Registration. The Trust will apply for the lifting of 3 of the remaining 4 conditions in March. </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60" t="3656" r="6735" b="79211"/>
          <a:stretch/>
        </p:blipFill>
        <p:spPr bwMode="auto">
          <a:xfrm>
            <a:off x="204839" y="277798"/>
            <a:ext cx="2364655" cy="1147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60" t="25765" r="6735" b="57523"/>
          <a:stretch/>
        </p:blipFill>
        <p:spPr bwMode="auto">
          <a:xfrm>
            <a:off x="204838" y="1440207"/>
            <a:ext cx="2364655" cy="111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60" t="47007" r="6735" b="36079"/>
          <a:stretch/>
        </p:blipFill>
        <p:spPr bwMode="auto">
          <a:xfrm>
            <a:off x="204837" y="2544555"/>
            <a:ext cx="2364655" cy="1132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60" t="68043" r="6735" b="14954"/>
          <a:stretch/>
        </p:blipFill>
        <p:spPr bwMode="auto">
          <a:xfrm>
            <a:off x="204839" y="3669855"/>
            <a:ext cx="2364655" cy="1138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0775" y="572947"/>
            <a:ext cx="815354" cy="3995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168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Forward plan for the completion of actions</a:t>
            </a:r>
            <a:endParaRPr lang="en-GB" sz="1800" b="1" dirty="0">
              <a:solidFill>
                <a:schemeClr val="tx2">
                  <a:lumMod val="75000"/>
                </a:schemeClr>
              </a:solidFill>
              <a:latin typeface="Frutiger" panose="020B0602020204020204" pitchFamily="34" charset="0"/>
            </a:endParaRPr>
          </a:p>
        </p:txBody>
      </p:sp>
      <p:sp>
        <p:nvSpPr>
          <p:cNvPr id="4" name="TextBox 3"/>
          <p:cNvSpPr txBox="1"/>
          <p:nvPr/>
        </p:nvSpPr>
        <p:spPr>
          <a:xfrm>
            <a:off x="119117" y="332779"/>
            <a:ext cx="8778922" cy="24622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latin typeface="Frutiger" panose="020B0602020204020204" pitchFamily="34" charset="0"/>
              </a:rPr>
              <a:t>This table details a breakdown of all 83 actions within the IQIP which are included within the Forward Plan</a:t>
            </a:r>
            <a:r>
              <a:rPr lang="en-GB" sz="1000" dirty="0">
                <a:latin typeface="Frutiger" panose="020B0602020204020204" pitchFamily="34" charset="0"/>
              </a:rPr>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504" y="623465"/>
            <a:ext cx="5272992" cy="4058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3791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RAG Rated Programme Position as of </a:t>
            </a:r>
            <a:r>
              <a:rPr lang="en-GB" sz="1800" b="1" dirty="0" smtClean="0">
                <a:solidFill>
                  <a:schemeClr val="tx2">
                    <a:lumMod val="75000"/>
                  </a:schemeClr>
                </a:solidFill>
                <a:latin typeface="Frutiger" panose="020B0602020204020204" pitchFamily="34" charset="0"/>
              </a:rPr>
              <a:t>February 2022</a:t>
            </a:r>
            <a:endParaRPr lang="en-GB" sz="1800" b="1" dirty="0">
              <a:solidFill>
                <a:schemeClr val="tx2">
                  <a:lumMod val="75000"/>
                </a:schemeClr>
              </a:solidFill>
              <a:latin typeface="Frutiger" panose="020B0602020204020204" pitchFamily="34" charset="0"/>
            </a:endParaRPr>
          </a:p>
        </p:txBody>
      </p:sp>
      <p:sp>
        <p:nvSpPr>
          <p:cNvPr id="4" name="TextBox 3"/>
          <p:cNvSpPr txBox="1"/>
          <p:nvPr/>
        </p:nvSpPr>
        <p:spPr>
          <a:xfrm>
            <a:off x="119117" y="332779"/>
            <a:ext cx="8778922" cy="369332"/>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latin typeface="Frutiger" panose="020B0602020204020204" pitchFamily="34" charset="0"/>
              </a:rPr>
              <a:t>The following sets out the overall programme position.</a:t>
            </a:r>
          </a:p>
          <a:p>
            <a:pPr marL="171450" indent="-171450" algn="just">
              <a:buFont typeface="Arial" panose="020B0604020202020204" pitchFamily="34" charset="0"/>
              <a:buChar char="•"/>
            </a:pPr>
            <a:r>
              <a:rPr lang="en-GB" sz="900" dirty="0" smtClean="0">
                <a:latin typeface="Frutiger" panose="020B0602020204020204" pitchFamily="34" charset="0"/>
              </a:rPr>
              <a:t>23 </a:t>
            </a:r>
            <a:r>
              <a:rPr lang="en-GB" sz="900" dirty="0">
                <a:latin typeface="Frutiger" panose="020B0602020204020204" pitchFamily="34" charset="0"/>
              </a:rPr>
              <a:t>actions rated as ‘Behind Plan’ and recovery actions have been agreed. </a:t>
            </a:r>
          </a:p>
        </p:txBody>
      </p:sp>
      <p:grpSp>
        <p:nvGrpSpPr>
          <p:cNvPr id="2" name="Group 1"/>
          <p:cNvGrpSpPr/>
          <p:nvPr/>
        </p:nvGrpSpPr>
        <p:grpSpPr>
          <a:xfrm>
            <a:off x="2475978" y="1349375"/>
            <a:ext cx="4192044" cy="2444750"/>
            <a:chOff x="2916780" y="1349375"/>
            <a:chExt cx="4192044" cy="244475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7747"/>
            <a:stretch/>
          </p:blipFill>
          <p:spPr bwMode="auto">
            <a:xfrm>
              <a:off x="4457699" y="1349375"/>
              <a:ext cx="2651125"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9743"/>
            <a:stretch/>
          </p:blipFill>
          <p:spPr bwMode="auto">
            <a:xfrm>
              <a:off x="2916780" y="1349375"/>
              <a:ext cx="1535133"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164722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Approved at the EAG in February 2022</a:t>
            </a:r>
            <a:endParaRPr lang="en-GB" sz="1800" b="1" dirty="0">
              <a:solidFill>
                <a:schemeClr val="tx2">
                  <a:lumMod val="75000"/>
                </a:schemeClr>
              </a:solidFill>
              <a:latin typeface="Frutiger" panose="020B0602020204020204" pitchFamily="34" charset="0"/>
            </a:endParaRPr>
          </a:p>
        </p:txBody>
      </p:sp>
      <p:sp>
        <p:nvSpPr>
          <p:cNvPr id="4" name="TextBox 3"/>
          <p:cNvSpPr txBox="1"/>
          <p:nvPr/>
        </p:nvSpPr>
        <p:spPr>
          <a:xfrm>
            <a:off x="119117" y="332779"/>
            <a:ext cx="8778922" cy="230832"/>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smtClean="0">
                <a:latin typeface="Frutiger" panose="020B0602020204020204" pitchFamily="34" charset="0"/>
              </a:rPr>
              <a:t>1 action </a:t>
            </a:r>
            <a:r>
              <a:rPr lang="en-GB" sz="900" dirty="0">
                <a:latin typeface="Frutiger" panose="020B0602020204020204" pitchFamily="34" charset="0"/>
              </a:rPr>
              <a:t>were </a:t>
            </a:r>
            <a:r>
              <a:rPr lang="en-GB" sz="900" dirty="0" smtClean="0">
                <a:latin typeface="Frutiger" panose="020B0602020204020204" pitchFamily="34" charset="0"/>
              </a:rPr>
              <a:t>approved at EAG </a:t>
            </a:r>
            <a:r>
              <a:rPr lang="en-GB" sz="900" dirty="0">
                <a:latin typeface="Frutiger" panose="020B0602020204020204" pitchFamily="34" charset="0"/>
              </a:rPr>
              <a:t>in </a:t>
            </a:r>
            <a:r>
              <a:rPr lang="en-GB" sz="900" dirty="0" smtClean="0">
                <a:latin typeface="Frutiger" panose="020B0602020204020204" pitchFamily="34" charset="0"/>
              </a:rPr>
              <a:t>February 2022</a:t>
            </a:r>
            <a:endParaRPr lang="en-GB" sz="900" dirty="0">
              <a:latin typeface="Frutiger" panose="020B0602020204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75547848"/>
              </p:ext>
            </p:extLst>
          </p:nvPr>
        </p:nvGraphicFramePr>
        <p:xfrm>
          <a:off x="254643" y="679102"/>
          <a:ext cx="8640501" cy="666000"/>
        </p:xfrm>
        <a:graphic>
          <a:graphicData uri="http://schemas.openxmlformats.org/drawingml/2006/table">
            <a:tbl>
              <a:tblPr/>
              <a:tblGrid>
                <a:gridCol w="449691"/>
                <a:gridCol w="1049231"/>
                <a:gridCol w="653969"/>
                <a:gridCol w="3842996"/>
                <a:gridCol w="1263419"/>
                <a:gridCol w="685244"/>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360000">
                <a:tc>
                  <a:txBody>
                    <a:bodyPr/>
                    <a:lstStyle/>
                    <a:p>
                      <a:pPr algn="l" fontAlgn="ctr"/>
                      <a:r>
                        <a:rPr lang="en-GB" sz="800" b="0" i="0" u="none" strike="noStrike" dirty="0" smtClean="0">
                          <a:solidFill>
                            <a:srgbClr val="000000"/>
                          </a:solidFill>
                          <a:effectLst/>
                          <a:latin typeface="Frutiger"/>
                        </a:rPr>
                        <a:t>007</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The trust should ensure that waiting times from referral to achievement of preferred place of care and death are timely.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Chief Nurse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smtClean="0">
                          <a:solidFill>
                            <a:srgbClr val="000000"/>
                          </a:solidFill>
                          <a:effectLst/>
                          <a:latin typeface="Frutiger"/>
                        </a:rPr>
                        <a:t>22/02/2022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B</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2CE"/>
                    </a:solidFill>
                  </a:tcPr>
                </a:tc>
              </a:tr>
            </a:tbl>
          </a:graphicData>
        </a:graphic>
      </p:graphicFrame>
    </p:spTree>
    <p:extLst>
      <p:ext uri="{BB962C8B-B14F-4D97-AF65-F5344CB8AC3E}">
        <p14:creationId xmlns:p14="http://schemas.microsoft.com/office/powerpoint/2010/main" val="1548307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smtClean="0">
                <a:solidFill>
                  <a:schemeClr val="tx2">
                    <a:lumMod val="75000"/>
                  </a:schemeClr>
                </a:solidFill>
                <a:latin typeface="Frutiger" panose="020B0602020204020204" pitchFamily="34" charset="0"/>
              </a:rPr>
              <a:t>Actions Declined at the EAG in February 2022</a:t>
            </a:r>
            <a:endParaRPr lang="en-GB" sz="1800" b="1" dirty="0">
              <a:solidFill>
                <a:schemeClr val="tx2">
                  <a:lumMod val="75000"/>
                </a:schemeClr>
              </a:solidFill>
              <a:latin typeface="Frutiger" panose="020B0602020204020204" pitchFamily="34" charset="0"/>
            </a:endParaRPr>
          </a:p>
        </p:txBody>
      </p:sp>
      <p:sp>
        <p:nvSpPr>
          <p:cNvPr id="4" name="TextBox 3"/>
          <p:cNvSpPr txBox="1"/>
          <p:nvPr/>
        </p:nvSpPr>
        <p:spPr>
          <a:xfrm>
            <a:off x="119117" y="332779"/>
            <a:ext cx="8778922" cy="230832"/>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latin typeface="Frutiger" panose="020B0602020204020204" pitchFamily="34" charset="0"/>
              </a:rPr>
              <a:t>2</a:t>
            </a:r>
            <a:r>
              <a:rPr lang="en-GB" sz="900" dirty="0" smtClean="0">
                <a:latin typeface="Frutiger" panose="020B0602020204020204" pitchFamily="34" charset="0"/>
              </a:rPr>
              <a:t> </a:t>
            </a:r>
            <a:r>
              <a:rPr lang="en-GB" sz="900" dirty="0">
                <a:latin typeface="Frutiger" panose="020B0602020204020204" pitchFamily="34" charset="0"/>
              </a:rPr>
              <a:t>actions were </a:t>
            </a:r>
            <a:r>
              <a:rPr lang="en-GB" sz="900" dirty="0" smtClean="0">
                <a:latin typeface="Frutiger" panose="020B0602020204020204" pitchFamily="34" charset="0"/>
              </a:rPr>
              <a:t>declined at EAG </a:t>
            </a:r>
            <a:r>
              <a:rPr lang="en-GB" sz="900" dirty="0">
                <a:latin typeface="Frutiger" panose="020B0602020204020204" pitchFamily="34" charset="0"/>
              </a:rPr>
              <a:t>in </a:t>
            </a:r>
            <a:r>
              <a:rPr lang="en-GB" sz="900" dirty="0" smtClean="0">
                <a:latin typeface="Frutiger" panose="020B0602020204020204" pitchFamily="34" charset="0"/>
              </a:rPr>
              <a:t>February 2022</a:t>
            </a:r>
            <a:endParaRPr lang="en-GB" sz="900" dirty="0">
              <a:latin typeface="Frutiger" panose="020B0602020204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06368991"/>
              </p:ext>
            </p:extLst>
          </p:nvPr>
        </p:nvGraphicFramePr>
        <p:xfrm>
          <a:off x="254643" y="679102"/>
          <a:ext cx="8640501" cy="1026000"/>
        </p:xfrm>
        <a:graphic>
          <a:graphicData uri="http://schemas.openxmlformats.org/drawingml/2006/table">
            <a:tbl>
              <a:tblPr/>
              <a:tblGrid>
                <a:gridCol w="449691"/>
                <a:gridCol w="1049231"/>
                <a:gridCol w="653969"/>
                <a:gridCol w="3842996"/>
                <a:gridCol w="1263419"/>
                <a:gridCol w="685244"/>
                <a:gridCol w="695951"/>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360000">
                <a:tc>
                  <a:txBody>
                    <a:bodyPr/>
                    <a:lstStyle/>
                    <a:p>
                      <a:pPr algn="l" fontAlgn="ctr"/>
                      <a:r>
                        <a:rPr lang="en-GB" sz="800" b="0" i="0" u="none" strike="noStrike" dirty="0">
                          <a:solidFill>
                            <a:srgbClr val="000000"/>
                          </a:solidFill>
                          <a:effectLst/>
                          <a:latin typeface="Frutiger"/>
                        </a:rPr>
                        <a:t>057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The trust must ensure that staffing levels are adequate to provide safe care and treatment to patients in a timely way.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smtClean="0">
                          <a:solidFill>
                            <a:srgbClr val="000000"/>
                          </a:solidFill>
                          <a:effectLst/>
                          <a:latin typeface="Frutiger"/>
                        </a:rPr>
                        <a:t>22/02/2022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r h="360000">
                <a:tc>
                  <a:txBody>
                    <a:bodyPr/>
                    <a:lstStyle/>
                    <a:p>
                      <a:pPr algn="l" fontAlgn="ctr"/>
                      <a:r>
                        <a:rPr lang="en-GB" sz="800" b="0" i="0" u="none" strike="noStrike" dirty="0" smtClean="0">
                          <a:solidFill>
                            <a:srgbClr val="000000"/>
                          </a:solidFill>
                          <a:effectLst/>
                          <a:latin typeface="Frutiger"/>
                        </a:rPr>
                        <a:t>058</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Must</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smtClean="0">
                          <a:solidFill>
                            <a:srgbClr val="000000"/>
                          </a:solidFill>
                          <a:effectLst/>
                          <a:latin typeface="Frutiger"/>
                        </a:rPr>
                        <a:t>The trust must be assured that the out of hours staffing arrangement is sustainable and robust to provide safe care and treatment to patients. </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smtClean="0">
                          <a:solidFill>
                            <a:srgbClr val="000000"/>
                          </a:solidFill>
                          <a:effectLst/>
                          <a:latin typeface="Frutiger"/>
                        </a:rPr>
                        <a:t>22/02//2022</a:t>
                      </a:r>
                      <a:endParaRPr lang="en-GB" sz="800" b="0" i="0" u="none" strike="noStrike" dirty="0">
                        <a:solidFill>
                          <a:srgbClr val="000000"/>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smtClean="0">
                          <a:solidFill>
                            <a:srgbClr val="FFFFFF"/>
                          </a:solidFill>
                          <a:effectLst/>
                          <a:latin typeface="Frutiger"/>
                        </a:rPr>
                        <a:t>R</a:t>
                      </a:r>
                      <a:endParaRPr lang="en-GB" sz="800" b="1" i="0" u="none" strike="noStrike" dirty="0">
                        <a:solidFill>
                          <a:srgbClr val="FFFFFF"/>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r>
            </a:tbl>
          </a:graphicData>
        </a:graphic>
      </p:graphicFrame>
      <p:sp>
        <p:nvSpPr>
          <p:cNvPr id="5" name="Rectangle 4"/>
          <p:cNvSpPr/>
          <p:nvPr/>
        </p:nvSpPr>
        <p:spPr>
          <a:xfrm>
            <a:off x="186900" y="2256566"/>
            <a:ext cx="8708244" cy="954107"/>
          </a:xfrm>
          <a:prstGeom prst="rect">
            <a:avLst/>
          </a:prstGeom>
        </p:spPr>
        <p:txBody>
          <a:bodyPr wrap="square">
            <a:spAutoFit/>
          </a:bodyPr>
          <a:lstStyle/>
          <a:p>
            <a:pPr algn="just"/>
            <a:r>
              <a:rPr lang="en-GB" sz="900" b="1" dirty="0">
                <a:latin typeface="Frutiger" panose="020B0602020204020204" pitchFamily="34" charset="0"/>
              </a:rPr>
              <a:t>057 – 058 Clinical Support Services</a:t>
            </a:r>
          </a:p>
          <a:p>
            <a:pPr algn="just"/>
            <a:r>
              <a:rPr lang="en-GB" sz="900" dirty="0">
                <a:latin typeface="Frutiger" panose="020B0602020204020204" pitchFamily="34" charset="0"/>
              </a:rPr>
              <a:t>The EAG noted the improvements made relating to these actions, however requested additional evidence on fill rates and the process for safe staffing, RTT and Backlog data. These actions have also been incorporated in the Radiology Improvement Plan and monitored through the supporting governance arrangements.</a:t>
            </a:r>
          </a:p>
          <a:p>
            <a:pPr algn="just"/>
            <a:r>
              <a:rPr lang="en-GB" sz="900" b="1" dirty="0">
                <a:latin typeface="Frutiger" panose="020B0602020204020204" pitchFamily="34" charset="0"/>
              </a:rPr>
              <a:t>These actions will be incorporated into the Compliance Plan</a:t>
            </a:r>
          </a:p>
          <a:p>
            <a:pPr algn="just"/>
            <a:endParaRPr lang="en-GB" sz="1000" b="1" dirty="0">
              <a:solidFill>
                <a:srgbClr val="FF0000"/>
              </a:solidFill>
              <a:latin typeface="Frutiger" panose="020B0602020204020204" pitchFamily="34" charset="0"/>
            </a:endParaRPr>
          </a:p>
          <a:p>
            <a:pPr algn="just"/>
            <a:endParaRPr lang="en-GB" sz="1000" b="1" dirty="0" smtClean="0">
              <a:latin typeface="Frutiger" panose="020B0602020204020204" pitchFamily="34" charset="0"/>
            </a:endParaRPr>
          </a:p>
        </p:txBody>
      </p:sp>
    </p:spTree>
    <p:extLst>
      <p:ext uri="{BB962C8B-B14F-4D97-AF65-F5344CB8AC3E}">
        <p14:creationId xmlns:p14="http://schemas.microsoft.com/office/powerpoint/2010/main" val="3127718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QEH PPT Template">
  <a:themeElements>
    <a:clrScheme name="QEH">
      <a:dk1>
        <a:srgbClr val="595959"/>
      </a:dk1>
      <a:lt1>
        <a:srgbClr val="FFFFFF"/>
      </a:lt1>
      <a:dk2>
        <a:srgbClr val="0071CE"/>
      </a:dk2>
      <a:lt2>
        <a:srgbClr val="EEECE1"/>
      </a:lt2>
      <a:accent1>
        <a:srgbClr val="89D2F6"/>
      </a:accent1>
      <a:accent2>
        <a:srgbClr val="FED061"/>
      </a:accent2>
      <a:accent3>
        <a:srgbClr val="9ECB83"/>
      </a:accent3>
      <a:accent4>
        <a:srgbClr val="C24191"/>
      </a:accent4>
      <a:accent5>
        <a:srgbClr val="F08597"/>
      </a:accent5>
      <a:accent6>
        <a:srgbClr val="F59D24"/>
      </a:accent6>
      <a:hlink>
        <a:srgbClr val="0071CE"/>
      </a:hlink>
      <a:folHlink>
        <a:srgbClr val="C24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4493</TotalTime>
  <Words>3433</Words>
  <Application>Microsoft Office PowerPoint</Application>
  <PresentationFormat>On-screen Show (16:9)</PresentationFormat>
  <Paragraphs>425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QEH PPT Template</vt:lpstr>
      <vt:lpstr>Integrated Quality Improvement Plan Programme Update Reporting for February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311</cp:revision>
  <cp:lastPrinted>2018-04-04T11:11:56Z</cp:lastPrinted>
  <dcterms:created xsi:type="dcterms:W3CDTF">2020-06-23T12:12:08Z</dcterms:created>
  <dcterms:modified xsi:type="dcterms:W3CDTF">2022-03-22T08:13:47Z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