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handoutMasterIdLst>
    <p:handoutMasterId r:id="rId11"/>
  </p:handoutMasterIdLst>
  <p:sldIdLst>
    <p:sldId id="256" r:id="rId2"/>
    <p:sldId id="257" r:id="rId3"/>
    <p:sldId id="399" r:id="rId4"/>
    <p:sldId id="260" r:id="rId5"/>
    <p:sldId id="261" r:id="rId6"/>
    <p:sldId id="410" r:id="rId7"/>
    <p:sldId id="405" r:id="rId8"/>
    <p:sldId id="412" r:id="rId9"/>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Connell, Amy" initials="OA" lastIdx="1" clrIdx="0">
    <p:extLst>
      <p:ext uri="{19B8F6BF-5375-455C-9EA6-DF929625EA0E}">
        <p15:presenceInfo xmlns:p15="http://schemas.microsoft.com/office/powerpoint/2012/main" userId="S::Amy.OConnell@qehkl.nhs.uk::6183c5b0-59f5-4243-898d-a6647d2dfe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E1F2"/>
    <a:srgbClr val="F5C967"/>
    <a:srgbClr val="99CBF1"/>
    <a:srgbClr val="ABD095"/>
    <a:srgbClr val="DAECFA"/>
    <a:srgbClr val="9BD1EE"/>
    <a:srgbClr val="96E0F2"/>
    <a:srgbClr val="0072CE"/>
    <a:srgbClr val="F2F2F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59" autoAdjust="0"/>
    <p:restoredTop sz="96291" autoAdjust="0"/>
  </p:normalViewPr>
  <p:slideViewPr>
    <p:cSldViewPr snapToGrid="0" snapToObjects="1">
      <p:cViewPr>
        <p:scale>
          <a:sx n="90" d="100"/>
          <a:sy n="90" d="100"/>
        </p:scale>
        <p:origin x="656" y="4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1"/>
            <a:ext cx="2945659" cy="498056"/>
          </a:xfrm>
          <a:prstGeom prst="rect">
            <a:avLst/>
          </a:prstGeom>
        </p:spPr>
        <p:txBody>
          <a:bodyPr vert="horz" lIns="91440" tIns="45720" rIns="91440" bIns="45720" rtlCol="0"/>
          <a:lstStyle>
            <a:lvl1pPr algn="r">
              <a:defRPr sz="1200"/>
            </a:lvl1pPr>
          </a:lstStyle>
          <a:p>
            <a:fld id="{2D1E9BBC-C10B-3843-8806-F95B239835E0}" type="datetimeFigureOut">
              <a:rPr lang="en-US" smtClean="0"/>
              <a:t>9/19/2022</a:t>
            </a:fld>
            <a:endParaRPr lang="en-US"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E63B9FA-56C0-574C-AFD4-ABE042D74424}" type="slidenum">
              <a:rPr lang="en-US" smtClean="0"/>
              <a:t>‹#›</a:t>
            </a:fld>
            <a:endParaRPr lang="en-US" dirty="0"/>
          </a:p>
        </p:txBody>
      </p:sp>
    </p:spTree>
    <p:extLst>
      <p:ext uri="{BB962C8B-B14F-4D97-AF65-F5344CB8AC3E}">
        <p14:creationId xmlns:p14="http://schemas.microsoft.com/office/powerpoint/2010/main" val="70622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1"/>
            <a:ext cx="2945659" cy="498056"/>
          </a:xfrm>
          <a:prstGeom prst="rect">
            <a:avLst/>
          </a:prstGeom>
        </p:spPr>
        <p:txBody>
          <a:bodyPr vert="horz" lIns="91440" tIns="45720" rIns="91440" bIns="45720" rtlCol="0"/>
          <a:lstStyle>
            <a:lvl1pPr algn="r">
              <a:defRPr sz="1200"/>
            </a:lvl1pPr>
          </a:lstStyle>
          <a:p>
            <a:fld id="{0106EE9F-32D9-467B-8868-065870EC1A55}" type="datetimeFigureOut">
              <a:rPr lang="en-GB" smtClean="0"/>
              <a:t>19/09/2022</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6CF7BBB-4451-43D0-B6C5-4AE5D925CD89}" type="slidenum">
              <a:rPr lang="en-GB" smtClean="0"/>
              <a:t>‹#›</a:t>
            </a:fld>
            <a:endParaRPr lang="en-GB" dirty="0"/>
          </a:p>
        </p:txBody>
      </p:sp>
    </p:spTree>
    <p:extLst>
      <p:ext uri="{BB962C8B-B14F-4D97-AF65-F5344CB8AC3E}">
        <p14:creationId xmlns:p14="http://schemas.microsoft.com/office/powerpoint/2010/main" val="247072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7" name="Picture 6" descr="A person standing in a room&#10;&#10;Description automatically generated">
            <a:extLst>
              <a:ext uri="{FF2B5EF4-FFF2-40B4-BE49-F238E27FC236}">
                <a16:creationId xmlns:a16="http://schemas.microsoft.com/office/drawing/2014/main" id="{E72909B3-BF12-A346-BF2C-D7BCD1F33B2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9143999" cy="5143500"/>
          </a:xfrm>
          <a:prstGeom prst="rect">
            <a:avLst/>
          </a:prstGeom>
        </p:spPr>
      </p:pic>
      <p:pic>
        <p:nvPicPr>
          <p:cNvPr id="8" name="Picture 7">
            <a:extLst>
              <a:ext uri="{FF2B5EF4-FFF2-40B4-BE49-F238E27FC236}">
                <a16:creationId xmlns:a16="http://schemas.microsoft.com/office/drawing/2014/main" id="{8920907B-3644-A948-9C4E-2F7F8C72F60D}"/>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2324100"/>
            <a:ext cx="9144000" cy="2819400"/>
          </a:xfrm>
          <a:prstGeom prst="rect">
            <a:avLst/>
          </a:prstGeom>
        </p:spPr>
      </p:pic>
      <p:pic>
        <p:nvPicPr>
          <p:cNvPr id="10" name="Picture 9">
            <a:extLst>
              <a:ext uri="{FF2B5EF4-FFF2-40B4-BE49-F238E27FC236}">
                <a16:creationId xmlns:a16="http://schemas.microsoft.com/office/drawing/2014/main" id="{856A4710-0A63-EF40-BAD3-CA48BB01C894}"/>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7006156" y="226104"/>
            <a:ext cx="2137844" cy="1409700"/>
          </a:xfrm>
          <a:prstGeom prst="rect">
            <a:avLst/>
          </a:prstGeom>
        </p:spPr>
      </p:pic>
      <p:pic>
        <p:nvPicPr>
          <p:cNvPr id="11" name="Picture 10">
            <a:extLst>
              <a:ext uri="{FF2B5EF4-FFF2-40B4-BE49-F238E27FC236}">
                <a16:creationId xmlns:a16="http://schemas.microsoft.com/office/drawing/2014/main" id="{F056589C-9D45-9647-8C40-150A2F427FB4}"/>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31689" y="4344468"/>
            <a:ext cx="1504687" cy="460450"/>
          </a:xfrm>
          <a:prstGeom prst="rect">
            <a:avLst/>
          </a:prstGeom>
        </p:spPr>
      </p:pic>
      <p:sp>
        <p:nvSpPr>
          <p:cNvPr id="2" name="Title 1">
            <a:extLst>
              <a:ext uri="{FF2B5EF4-FFF2-40B4-BE49-F238E27FC236}">
                <a16:creationId xmlns:a16="http://schemas.microsoft.com/office/drawing/2014/main" id="{BACCC22D-FC5D-F04C-9ACA-8E24F4400AD7}"/>
              </a:ext>
            </a:extLst>
          </p:cNvPr>
          <p:cNvSpPr>
            <a:spLocks noGrp="1"/>
          </p:cNvSpPr>
          <p:nvPr>
            <p:ph type="title" hasCustomPrompt="1"/>
          </p:nvPr>
        </p:nvSpPr>
        <p:spPr>
          <a:xfrm>
            <a:off x="4305782" y="3650326"/>
            <a:ext cx="4505978" cy="694142"/>
          </a:xfrm>
        </p:spPr>
        <p:txBody>
          <a:bodyPr>
            <a:normAutofit/>
          </a:bodyPr>
          <a:lstStyle>
            <a:lvl1pPr algn="r">
              <a:defRPr sz="2400"/>
            </a:lvl1pPr>
          </a:lstStyle>
          <a:p>
            <a:r>
              <a:rPr lang="en-GB" dirty="0"/>
              <a:t>Title (Line 1)</a:t>
            </a:r>
            <a:br>
              <a:rPr lang="en-GB" dirty="0"/>
            </a:br>
            <a:r>
              <a:rPr lang="en-GB" dirty="0"/>
              <a:t>Title (Line 2)</a:t>
            </a:r>
            <a:endParaRPr lang="en-US" dirty="0"/>
          </a:p>
        </p:txBody>
      </p:sp>
      <p:sp>
        <p:nvSpPr>
          <p:cNvPr id="18" name="Text Placeholder 17">
            <a:extLst>
              <a:ext uri="{FF2B5EF4-FFF2-40B4-BE49-F238E27FC236}">
                <a16:creationId xmlns:a16="http://schemas.microsoft.com/office/drawing/2014/main" id="{A93F8C34-7CEA-F846-9534-B9B224D1CA0F}"/>
              </a:ext>
            </a:extLst>
          </p:cNvPr>
          <p:cNvSpPr>
            <a:spLocks noGrp="1"/>
          </p:cNvSpPr>
          <p:nvPr>
            <p:ph type="body" sz="quarter" idx="10" hasCustomPrompt="1"/>
          </p:nvPr>
        </p:nvSpPr>
        <p:spPr>
          <a:xfrm>
            <a:off x="4305300" y="4450151"/>
            <a:ext cx="4506913" cy="265815"/>
          </a:xfrm>
        </p:spPr>
        <p:txBody>
          <a:bodyPr>
            <a:noAutofit/>
          </a:bodyPr>
          <a:lstStyle>
            <a:lvl1pPr marL="0" indent="0" algn="r">
              <a:buNone/>
              <a:defRPr sz="1200">
                <a:solidFill>
                  <a:schemeClr val="tx1"/>
                </a:solidFill>
              </a:defRPr>
            </a:lvl1pPr>
            <a:lvl2pPr algn="r">
              <a:defRPr sz="1400"/>
            </a:lvl2pPr>
            <a:lvl3pPr algn="r">
              <a:defRPr sz="1200"/>
            </a:lvl3pPr>
            <a:lvl4pPr algn="r">
              <a:defRPr sz="1400"/>
            </a:lvl4pPr>
            <a:lvl5pPr algn="r">
              <a:defRPr sz="1400"/>
            </a:lvl5pPr>
          </a:lstStyle>
          <a:p>
            <a:pPr lvl="0"/>
            <a:r>
              <a:rPr lang="en-GB" dirty="0"/>
              <a:t>Date</a:t>
            </a:r>
            <a:endParaRPr lang="en-US" dirty="0"/>
          </a:p>
        </p:txBody>
      </p:sp>
    </p:spTree>
    <p:extLst>
      <p:ext uri="{BB962C8B-B14F-4D97-AF65-F5344CB8AC3E}">
        <p14:creationId xmlns:p14="http://schemas.microsoft.com/office/powerpoint/2010/main" val="273393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v3">
    <p:spTree>
      <p:nvGrpSpPr>
        <p:cNvPr id="1" name=""/>
        <p:cNvGrpSpPr/>
        <p:nvPr/>
      </p:nvGrpSpPr>
      <p:grpSpPr>
        <a:xfrm>
          <a:off x="0" y="0"/>
          <a:ext cx="0" cy="0"/>
          <a:chOff x="0" y="0"/>
          <a:chExt cx="0" cy="0"/>
        </a:xfrm>
      </p:grpSpPr>
      <p:pic>
        <p:nvPicPr>
          <p:cNvPr id="6" name="Picture 5" descr="A person in a white shirt&#10;&#10;Description automatically generated">
            <a:extLst>
              <a:ext uri="{FF2B5EF4-FFF2-40B4-BE49-F238E27FC236}">
                <a16:creationId xmlns:a16="http://schemas.microsoft.com/office/drawing/2014/main" id="{E49641BB-1224-384F-B969-AC6043DF22F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61644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v4">
    <p:spTree>
      <p:nvGrpSpPr>
        <p:cNvPr id="1" name=""/>
        <p:cNvGrpSpPr/>
        <p:nvPr/>
      </p:nvGrpSpPr>
      <p:grpSpPr>
        <a:xfrm>
          <a:off x="0" y="0"/>
          <a:ext cx="0" cy="0"/>
          <a:chOff x="0" y="0"/>
          <a:chExt cx="0" cy="0"/>
        </a:xfrm>
      </p:grpSpPr>
      <p:pic>
        <p:nvPicPr>
          <p:cNvPr id="5" name="Picture 4" descr="A picture containing boy, holding, young, board&#10;&#10;Description automatically generated">
            <a:extLst>
              <a:ext uri="{FF2B5EF4-FFF2-40B4-BE49-F238E27FC236}">
                <a16:creationId xmlns:a16="http://schemas.microsoft.com/office/drawing/2014/main" id="{A3285A3D-AD02-E74E-A92A-5625DE82615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80982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v5">
    <p:spTree>
      <p:nvGrpSpPr>
        <p:cNvPr id="1" name=""/>
        <p:cNvGrpSpPr/>
        <p:nvPr/>
      </p:nvGrpSpPr>
      <p:grpSpPr>
        <a:xfrm>
          <a:off x="0" y="0"/>
          <a:ext cx="0" cy="0"/>
          <a:chOff x="0" y="0"/>
          <a:chExt cx="0" cy="0"/>
        </a:xfrm>
      </p:grpSpPr>
      <p:pic>
        <p:nvPicPr>
          <p:cNvPr id="6" name="Picture 5" descr="A close up of a person&#10;&#10;Description automatically generated">
            <a:extLst>
              <a:ext uri="{FF2B5EF4-FFF2-40B4-BE49-F238E27FC236}">
                <a16:creationId xmlns:a16="http://schemas.microsoft.com/office/drawing/2014/main" id="{9B55A6D0-F70C-DD4B-BD9C-4E531AEE24A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323386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efault Body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8229600" cy="2862261"/>
          </a:xfrm>
        </p:spPr>
        <p:txBody>
          <a:bodyPr numCol="1"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852965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efault Body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8229600" cy="2862261"/>
          </a:xfrm>
        </p:spPr>
        <p:txBody>
          <a:bodyPr numCol="2"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199519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fault Body + Chart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solidFill>
                  <a:schemeClr val="tx1"/>
                </a:solidFill>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3929062" cy="2862261"/>
          </a:xfrm>
        </p:spPr>
        <p:txBody>
          <a:bodyPr numCol="2"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7" name="Chart Placeholder 6">
            <a:extLst>
              <a:ext uri="{FF2B5EF4-FFF2-40B4-BE49-F238E27FC236}">
                <a16:creationId xmlns:a16="http://schemas.microsoft.com/office/drawing/2014/main" id="{0D963042-0ECE-FB44-9F2A-4618A24FFA79}"/>
              </a:ext>
            </a:extLst>
          </p:cNvPr>
          <p:cNvSpPr>
            <a:spLocks noGrp="1"/>
          </p:cNvSpPr>
          <p:nvPr>
            <p:ph type="chart" sz="quarter" idx="15"/>
          </p:nvPr>
        </p:nvSpPr>
        <p:spPr>
          <a:xfrm>
            <a:off x="4757738" y="1484313"/>
            <a:ext cx="3929062" cy="2862262"/>
          </a:xfrm>
        </p:spPr>
        <p:txBody>
          <a:bodyPr/>
          <a:lstStyle>
            <a:lvl1pPr>
              <a:defRPr>
                <a:solidFill>
                  <a:schemeClr val="tx1"/>
                </a:solidFill>
              </a:defRPr>
            </a:lvl1pPr>
          </a:lstStyle>
          <a:p>
            <a:r>
              <a:rPr lang="en-US" dirty="0"/>
              <a:t>Click icon to add chart</a:t>
            </a:r>
          </a:p>
        </p:txBody>
      </p:sp>
    </p:spTree>
    <p:extLst>
      <p:ext uri="{BB962C8B-B14F-4D97-AF65-F5344CB8AC3E}">
        <p14:creationId xmlns:p14="http://schemas.microsoft.com/office/powerpoint/2010/main" val="2374712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efault Body No Subheading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3484260"/>
          </a:xfrm>
        </p:spPr>
        <p:txBody>
          <a:bodyPr numCol="2"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294384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fault Body No Subheading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3484260"/>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479527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efault Body No Subheading (1 Column + Tabl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936207"/>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4" name="Table Placeholder 3">
            <a:extLst>
              <a:ext uri="{FF2B5EF4-FFF2-40B4-BE49-F238E27FC236}">
                <a16:creationId xmlns:a16="http://schemas.microsoft.com/office/drawing/2014/main" id="{31A68EAD-A229-2B4B-B174-43443089B920}"/>
              </a:ext>
            </a:extLst>
          </p:cNvPr>
          <p:cNvSpPr>
            <a:spLocks noGrp="1"/>
          </p:cNvSpPr>
          <p:nvPr>
            <p:ph type="tbl" sz="quarter" idx="15"/>
          </p:nvPr>
        </p:nvSpPr>
        <p:spPr>
          <a:xfrm>
            <a:off x="457200" y="1925638"/>
            <a:ext cx="8229600" cy="2228850"/>
          </a:xfrm>
        </p:spPr>
        <p:txBody>
          <a:bodyPr/>
          <a:lstStyle>
            <a:lvl1pPr>
              <a:defRPr>
                <a:solidFill>
                  <a:schemeClr val="tx1"/>
                </a:solidFill>
                <a:latin typeface="+mn-lt"/>
              </a:defRPr>
            </a:lvl1pPr>
          </a:lstStyle>
          <a:p>
            <a:r>
              <a:rPr lang="en-US" dirty="0"/>
              <a:t>Click icon to add table</a:t>
            </a:r>
            <a:endParaRPr lang="en-GB" dirty="0"/>
          </a:p>
        </p:txBody>
      </p:sp>
    </p:spTree>
    <p:extLst>
      <p:ext uri="{BB962C8B-B14F-4D97-AF65-F5344CB8AC3E}">
        <p14:creationId xmlns:p14="http://schemas.microsoft.com/office/powerpoint/2010/main" val="29248894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efault Body No Subheading + Chart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3946967" cy="3484260"/>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4" name="Chart Placeholder 3">
            <a:extLst>
              <a:ext uri="{FF2B5EF4-FFF2-40B4-BE49-F238E27FC236}">
                <a16:creationId xmlns:a16="http://schemas.microsoft.com/office/drawing/2014/main" id="{4445BBAA-4B95-AE48-BDAF-4A86268E9DF0}"/>
              </a:ext>
            </a:extLst>
          </p:cNvPr>
          <p:cNvSpPr>
            <a:spLocks noGrp="1"/>
          </p:cNvSpPr>
          <p:nvPr>
            <p:ph type="chart" sz="quarter" idx="15"/>
          </p:nvPr>
        </p:nvSpPr>
        <p:spPr>
          <a:xfrm>
            <a:off x="4739833" y="862314"/>
            <a:ext cx="3946967" cy="3495373"/>
          </a:xfrm>
        </p:spPr>
        <p:txBody>
          <a:bodyPr/>
          <a:lstStyle>
            <a:lvl1pPr>
              <a:defRPr>
                <a:solidFill>
                  <a:schemeClr val="tx1"/>
                </a:solidFill>
              </a:defRPr>
            </a:lvl1pPr>
          </a:lstStyle>
          <a:p>
            <a:r>
              <a:rPr lang="en-US" dirty="0"/>
              <a:t>Click icon to add chart</a:t>
            </a:r>
          </a:p>
        </p:txBody>
      </p:sp>
    </p:spTree>
    <p:extLst>
      <p:ext uri="{BB962C8B-B14F-4D97-AF65-F5344CB8AC3E}">
        <p14:creationId xmlns:p14="http://schemas.microsoft.com/office/powerpoint/2010/main" val="51204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80784D-5F13-8D4E-9FEE-8F0627EADC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983278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92E0381-7F13-F240-8234-39B56FFFFFB6}"/>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p:blipFill>
        <p:spPr>
          <a:xfrm>
            <a:off x="0" y="0"/>
            <a:ext cx="9144000" cy="5143500"/>
          </a:xfrm>
          <a:prstGeom prst="rect">
            <a:avLst/>
          </a:prstGeom>
        </p:spPr>
      </p:pic>
    </p:spTree>
    <p:extLst>
      <p:ext uri="{BB962C8B-B14F-4D97-AF65-F5344CB8AC3E}">
        <p14:creationId xmlns:p14="http://schemas.microsoft.com/office/powerpoint/2010/main" val="3575865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Slide (No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957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v2">
    <p:spTree>
      <p:nvGrpSpPr>
        <p:cNvPr id="1" name=""/>
        <p:cNvGrpSpPr/>
        <p:nvPr/>
      </p:nvGrpSpPr>
      <p:grpSpPr>
        <a:xfrm>
          <a:off x="0" y="0"/>
          <a:ext cx="0" cy="0"/>
          <a:chOff x="0" y="0"/>
          <a:chExt cx="0" cy="0"/>
        </a:xfrm>
      </p:grpSpPr>
      <p:pic>
        <p:nvPicPr>
          <p:cNvPr id="6" name="Picture 5" descr="A person posing for the camera&#10;&#10;Description automatically generated">
            <a:extLst>
              <a:ext uri="{FF2B5EF4-FFF2-40B4-BE49-F238E27FC236}">
                <a16:creationId xmlns:a16="http://schemas.microsoft.com/office/drawing/2014/main" id="{1078BA14-A2AD-4943-8319-87ABF0DB16C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154943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v3">
    <p:spTree>
      <p:nvGrpSpPr>
        <p:cNvPr id="1" name=""/>
        <p:cNvGrpSpPr/>
        <p:nvPr/>
      </p:nvGrpSpPr>
      <p:grpSpPr>
        <a:xfrm>
          <a:off x="0" y="0"/>
          <a:ext cx="0" cy="0"/>
          <a:chOff x="0" y="0"/>
          <a:chExt cx="0" cy="0"/>
        </a:xfrm>
      </p:grpSpPr>
      <p:pic>
        <p:nvPicPr>
          <p:cNvPr id="6" name="Picture 5" descr="A person in a white shirt&#10;&#10;Description automatically generated">
            <a:extLst>
              <a:ext uri="{FF2B5EF4-FFF2-40B4-BE49-F238E27FC236}">
                <a16:creationId xmlns:a16="http://schemas.microsoft.com/office/drawing/2014/main" id="{E5D0AEB4-37D0-1343-A283-F7453FA06B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78378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v4">
    <p:spTree>
      <p:nvGrpSpPr>
        <p:cNvPr id="1" name=""/>
        <p:cNvGrpSpPr/>
        <p:nvPr/>
      </p:nvGrpSpPr>
      <p:grpSpPr>
        <a:xfrm>
          <a:off x="0" y="0"/>
          <a:ext cx="0" cy="0"/>
          <a:chOff x="0" y="0"/>
          <a:chExt cx="0" cy="0"/>
        </a:xfrm>
      </p:grpSpPr>
      <p:pic>
        <p:nvPicPr>
          <p:cNvPr id="5" name="Picture 4" descr="A picture containing boy, holding, young, board&#10;&#10;Description automatically generated">
            <a:extLst>
              <a:ext uri="{FF2B5EF4-FFF2-40B4-BE49-F238E27FC236}">
                <a16:creationId xmlns:a16="http://schemas.microsoft.com/office/drawing/2014/main" id="{319F6B48-BDC0-084B-9CBE-CF90C1AAB73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527855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v5">
    <p:spTree>
      <p:nvGrpSpPr>
        <p:cNvPr id="1" name=""/>
        <p:cNvGrpSpPr/>
        <p:nvPr/>
      </p:nvGrpSpPr>
      <p:grpSpPr>
        <a:xfrm>
          <a:off x="0" y="0"/>
          <a:ext cx="0" cy="0"/>
          <a:chOff x="0" y="0"/>
          <a:chExt cx="0" cy="0"/>
        </a:xfrm>
      </p:grpSpPr>
      <p:pic>
        <p:nvPicPr>
          <p:cNvPr id="6" name="Picture 5" descr="A close up of a person&#10;&#10;Description automatically generated">
            <a:extLst>
              <a:ext uri="{FF2B5EF4-FFF2-40B4-BE49-F238E27FC236}">
                <a16:creationId xmlns:a16="http://schemas.microsoft.com/office/drawing/2014/main" id="{FFBA79D9-FDF9-8746-BF46-5330249D39F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93884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2231CC-4300-6D46-A6D3-D4B3E346CEC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FA83420D-2E46-D048-B8AF-E7481CF7A0B9}"/>
              </a:ext>
            </a:extLst>
          </p:cNvPr>
          <p:cNvSpPr>
            <a:spLocks noGrp="1"/>
          </p:cNvSpPr>
          <p:nvPr>
            <p:ph type="title"/>
          </p:nvPr>
        </p:nvSpPr>
        <p:spPr/>
        <p:txBody>
          <a:bodyPr>
            <a:normAutofit/>
          </a:bodyPr>
          <a:lstStyle>
            <a:lvl1pPr algn="l">
              <a:defRPr sz="2400"/>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53571AB7-0400-4344-866C-3E015149E07A}"/>
              </a:ext>
            </a:extLst>
          </p:cNvPr>
          <p:cNvSpPr>
            <a:spLocks noGrp="1"/>
          </p:cNvSpPr>
          <p:nvPr>
            <p:ph type="body" sz="quarter" idx="10"/>
          </p:nvPr>
        </p:nvSpPr>
        <p:spPr>
          <a:xfrm>
            <a:off x="457200" y="1249363"/>
            <a:ext cx="8229600" cy="2633662"/>
          </a:xfrm>
        </p:spPr>
        <p:txBody>
          <a:bodyPr>
            <a:normAutofit/>
          </a:bodyPr>
          <a:lstStyle>
            <a:lvl1pPr>
              <a:defRPr sz="1500" b="0">
                <a:solidFill>
                  <a:schemeClr val="tx1"/>
                </a:solidFill>
              </a:defRPr>
            </a:lvl1pPr>
            <a:lvl2pPr>
              <a:defRPr sz="1500" b="0">
                <a:solidFill>
                  <a:schemeClr val="tx1"/>
                </a:solidFill>
              </a:defRPr>
            </a:lvl2pPr>
            <a:lvl3pPr>
              <a:defRPr sz="1500" b="0">
                <a:solidFill>
                  <a:schemeClr val="tx1"/>
                </a:solidFill>
              </a:defRPr>
            </a:lvl3pPr>
            <a:lvl4pPr>
              <a:defRPr sz="1500" b="0">
                <a:solidFill>
                  <a:schemeClr val="tx1"/>
                </a:solidFill>
              </a:defRPr>
            </a:lvl4pPr>
            <a:lvl5pPr>
              <a:defRPr sz="1500"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10">
            <a:extLst>
              <a:ext uri="{FF2B5EF4-FFF2-40B4-BE49-F238E27FC236}">
                <a16:creationId xmlns:a16="http://schemas.microsoft.com/office/drawing/2014/main" id="{57C36EE2-5445-A845-8E63-45A0996F4FDC}"/>
              </a:ext>
            </a:extLst>
          </p:cNvPr>
          <p:cNvSpPr>
            <a:spLocks noGrp="1"/>
          </p:cNvSpPr>
          <p:nvPr>
            <p:ph type="sldNum" sz="quarter" idx="13"/>
          </p:nvPr>
        </p:nvSpPr>
        <p:spPr>
          <a:xfrm>
            <a:off x="457200" y="4611005"/>
            <a:ext cx="2133600" cy="273844"/>
          </a:xfrm>
        </p:spPr>
        <p:txBody>
          <a:bodyPr/>
          <a:lstStyle>
            <a:lvl1pPr algn="l">
              <a:defRPr>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726373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80784D-5F13-8D4E-9FEE-8F0627EADC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30646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v2">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384D88A1-4781-6A44-8B9C-8AE196082D4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86145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5B27BE3-B6F7-1A40-8B3F-3EF7DC1A8ED5}" type="slidenum">
              <a:rPr lang="en-US" smtClean="0"/>
              <a:t>‹#›</a:t>
            </a:fld>
            <a:endParaRPr lang="en-US" dirty="0"/>
          </a:p>
        </p:txBody>
      </p:sp>
    </p:spTree>
    <p:extLst>
      <p:ext uri="{BB962C8B-B14F-4D97-AF65-F5344CB8AC3E}">
        <p14:creationId xmlns:p14="http://schemas.microsoft.com/office/powerpoint/2010/main" val="1941193578"/>
      </p:ext>
    </p:extLst>
  </p:cSld>
  <p:clrMap bg1="lt1" tx1="dk1" bg2="lt2" tx2="dk2" accent1="accent1" accent2="accent2" accent3="accent3" accent4="accent4" accent5="accent5" accent6="accent6" hlink="hlink" folHlink="folHlink"/>
  <p:sldLayoutIdLst>
    <p:sldLayoutId id="2147483659" r:id="rId1"/>
    <p:sldLayoutId id="2147483658" r:id="rId2"/>
    <p:sldLayoutId id="2147483669" r:id="rId3"/>
    <p:sldLayoutId id="2147483670" r:id="rId4"/>
    <p:sldLayoutId id="2147483671" r:id="rId5"/>
    <p:sldLayoutId id="2147483672" r:id="rId6"/>
    <p:sldLayoutId id="2147483657" r:id="rId7"/>
    <p:sldLayoutId id="2147483656" r:id="rId8"/>
    <p:sldLayoutId id="2147483673" r:id="rId9"/>
    <p:sldLayoutId id="2147483674" r:id="rId10"/>
    <p:sldLayoutId id="2147483675" r:id="rId11"/>
    <p:sldLayoutId id="2147483676" r:id="rId12"/>
    <p:sldLayoutId id="2147483662" r:id="rId13"/>
    <p:sldLayoutId id="2147483660" r:id="rId14"/>
    <p:sldLayoutId id="2147483664" r:id="rId15"/>
    <p:sldLayoutId id="2147483661" r:id="rId16"/>
    <p:sldLayoutId id="2147483663" r:id="rId17"/>
    <p:sldLayoutId id="2147483666" r:id="rId18"/>
    <p:sldLayoutId id="2147483665" r:id="rId19"/>
    <p:sldLayoutId id="2147483667" r:id="rId20"/>
    <p:sldLayoutId id="2147483668" r:id="rId21"/>
  </p:sldLayoutIdLst>
  <p:hf sldNum="0" hdr="0" ftr="0" dt="0"/>
  <p:txStyles>
    <p:titleStyle>
      <a:lvl1pPr algn="ctr" defTabSz="457200" rtl="0" eaLnBrk="1" latinLnBrk="0" hangingPunct="1">
        <a:spcBef>
          <a:spcPct val="0"/>
        </a:spcBef>
        <a:buNone/>
        <a:defRPr sz="2400" b="1" kern="1200">
          <a:solidFill>
            <a:srgbClr val="0072CE"/>
          </a:solidFill>
          <a:latin typeface="+mj-lt"/>
          <a:ea typeface="+mj-ea"/>
          <a:cs typeface="+mj-cs"/>
        </a:defRPr>
      </a:lvl1pPr>
    </p:titleStyle>
    <p:bodyStyle>
      <a:lvl1pPr marL="342900" indent="-3429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441" y="3540673"/>
            <a:ext cx="8324016" cy="694142"/>
          </a:xfrm>
        </p:spPr>
        <p:txBody>
          <a:bodyPr>
            <a:normAutofit fontScale="90000"/>
          </a:bodyPr>
          <a:lstStyle/>
          <a:p>
            <a:r>
              <a:rPr lang="en-GB" sz="2000" dirty="0"/>
              <a:t>Compliance Plan Update</a:t>
            </a:r>
            <a:br>
              <a:rPr lang="en-GB" sz="2000" dirty="0"/>
            </a:br>
            <a:r>
              <a:rPr lang="en-GB" sz="2000" dirty="0"/>
              <a:t>Reporting for July and August 2022</a:t>
            </a:r>
            <a:endParaRPr lang="en-GB" sz="2000" b="0" dirty="0"/>
          </a:p>
        </p:txBody>
      </p:sp>
      <p:sp>
        <p:nvSpPr>
          <p:cNvPr id="3" name="Text Placeholder 2"/>
          <p:cNvSpPr>
            <a:spLocks noGrp="1"/>
          </p:cNvSpPr>
          <p:nvPr>
            <p:ph type="body" sz="quarter" idx="10"/>
          </p:nvPr>
        </p:nvSpPr>
        <p:spPr>
          <a:xfrm>
            <a:off x="4305300" y="4443366"/>
            <a:ext cx="4506913" cy="265815"/>
          </a:xfrm>
        </p:spPr>
        <p:txBody>
          <a:bodyPr/>
          <a:lstStyle/>
          <a:p>
            <a:r>
              <a:rPr lang="en-GB" dirty="0"/>
              <a:t> </a:t>
            </a:r>
            <a:r>
              <a:rPr lang="en-GB" dirty="0">
                <a:solidFill>
                  <a:schemeClr val="accent6"/>
                </a:solidFill>
              </a:rPr>
              <a:t>Quality Committee</a:t>
            </a:r>
          </a:p>
          <a:p>
            <a:r>
              <a:rPr lang="en-GB" dirty="0">
                <a:solidFill>
                  <a:schemeClr val="accent6"/>
                </a:solidFill>
              </a:rPr>
              <a:t>27 September 2022</a:t>
            </a:r>
          </a:p>
        </p:txBody>
      </p:sp>
    </p:spTree>
    <p:extLst>
      <p:ext uri="{BB962C8B-B14F-4D97-AF65-F5344CB8AC3E}">
        <p14:creationId xmlns:p14="http://schemas.microsoft.com/office/powerpoint/2010/main" val="3566979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81547"/>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Overall Plan Summary</a:t>
            </a:r>
          </a:p>
        </p:txBody>
      </p:sp>
      <p:sp>
        <p:nvSpPr>
          <p:cNvPr id="3" name="TextBox 2">
            <a:extLst>
              <a:ext uri="{FF2B5EF4-FFF2-40B4-BE49-F238E27FC236}">
                <a16:creationId xmlns:a16="http://schemas.microsoft.com/office/drawing/2014/main" id="{682B7249-AFA0-4180-8F2B-4F5E894A4874}"/>
              </a:ext>
            </a:extLst>
          </p:cNvPr>
          <p:cNvSpPr txBox="1"/>
          <p:nvPr/>
        </p:nvSpPr>
        <p:spPr>
          <a:xfrm>
            <a:off x="149277" y="499903"/>
            <a:ext cx="4308423" cy="4185761"/>
          </a:xfrm>
          <a:prstGeom prst="rect">
            <a:avLst/>
          </a:prstGeom>
          <a:noFill/>
        </p:spPr>
        <p:txBody>
          <a:bodyPr wrap="square" rtlCol="0">
            <a:spAutoFit/>
          </a:bodyPr>
          <a:lstStyle/>
          <a:p>
            <a:pPr marL="171450" lvl="1" indent="-171450" algn="just">
              <a:buFont typeface="Arial" panose="020B0604020202020204" pitchFamily="34" charset="0"/>
              <a:buChar char="•"/>
            </a:pPr>
            <a:endParaRPr lang="en-GB" sz="950" dirty="0">
              <a:latin typeface="Frutiger" panose="020B0602020204020204" pitchFamily="34" charset="0"/>
            </a:endParaRPr>
          </a:p>
          <a:p>
            <a:pPr marL="171450" lvl="1" indent="-171450" algn="just">
              <a:buFont typeface="Arial" panose="020B0604020202020204" pitchFamily="34" charset="0"/>
              <a:buChar char="•"/>
            </a:pPr>
            <a:r>
              <a:rPr lang="en-GB" sz="950" dirty="0">
                <a:solidFill>
                  <a:schemeClr val="accent6"/>
                </a:solidFill>
                <a:latin typeface="Frutiger" panose="020B0602020204020204" pitchFamily="34" charset="0"/>
              </a:rPr>
              <a:t>This report summarises the progress against the 2022/23 Compliance Plan since its launch in April 2022.  </a:t>
            </a:r>
          </a:p>
          <a:p>
            <a:pPr marL="171450" lvl="1" indent="-171450" algn="just">
              <a:buFont typeface="Arial" panose="020B0604020202020204" pitchFamily="34" charset="0"/>
              <a:buChar char="•"/>
            </a:pPr>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50" dirty="0">
                <a:solidFill>
                  <a:schemeClr val="accent6"/>
                </a:solidFill>
                <a:latin typeface="Frutiger" panose="020B0602020204020204" pitchFamily="34" charset="0"/>
              </a:rPr>
              <a:t>The Compliance Plan incorporates the remaining ‘open’ Must and Should Do actions from the 2021/22 IQIP with the 13 new Must and Should Do actions from the latest CQC Report.  In turn, CQC actions are linked, where relevant, to the Radiology, Ophthalmology, Maternity, Urgent and Emergency Care and Elective Recovery Improvement Plans.  </a:t>
            </a:r>
          </a:p>
          <a:p>
            <a:pPr marL="171450" lvl="1" indent="-171450" algn="just">
              <a:buFont typeface="Arial" panose="020B0604020202020204" pitchFamily="34" charset="0"/>
              <a:buChar char="•"/>
            </a:pPr>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50" dirty="0">
                <a:solidFill>
                  <a:schemeClr val="accent6"/>
                </a:solidFill>
                <a:latin typeface="Frutiger" panose="020B0602020204020204" pitchFamily="34" charset="0"/>
              </a:rPr>
              <a:t>All 35 actions within the 2022/23 Compliance Plan have deadlines built into the Forward Plan and include a RAG status and narrative update by exception. </a:t>
            </a:r>
          </a:p>
          <a:p>
            <a:pPr marL="171450" lvl="1" indent="-171450" algn="just">
              <a:buFont typeface="Arial" panose="020B0604020202020204" pitchFamily="34" charset="0"/>
              <a:buChar char="•"/>
            </a:pPr>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50" dirty="0">
                <a:solidFill>
                  <a:schemeClr val="accent6"/>
                </a:solidFill>
                <a:latin typeface="Frutiger" panose="020B0602020204020204" pitchFamily="34" charset="0"/>
              </a:rPr>
              <a:t>In July, 2 actions from Clinical Support Services were presented to the Evidence Assurance Group, in line with the Forward Planner. Both actions were approved increasing the total number of actions closed to 9 (26%).   No actions were due for closure in August.</a:t>
            </a:r>
          </a:p>
          <a:p>
            <a:pPr marL="171450" lvl="1" indent="-171450" algn="just">
              <a:buFont typeface="Arial" panose="020B0604020202020204" pitchFamily="34" charset="0"/>
              <a:buChar char="•"/>
            </a:pPr>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50" dirty="0">
                <a:solidFill>
                  <a:schemeClr val="accent6"/>
                </a:solidFill>
                <a:latin typeface="Frutiger" panose="020B0602020204020204" pitchFamily="34" charset="0"/>
              </a:rPr>
              <a:t>As of August 2022, there are 4 actions ‘At Risk’ which relate to the Emergency Department (ED) 4hr standard, Dedicated Pharmacy Support within Critical Care and Mandatory Training and Appraisal Rates within Maternity Services. See slide 6 for further details.  </a:t>
            </a:r>
          </a:p>
          <a:p>
            <a:pPr marL="171450" lvl="1" indent="-171450" algn="just">
              <a:buFont typeface="Arial" panose="020B0604020202020204" pitchFamily="34" charset="0"/>
              <a:buChar char="•"/>
            </a:pPr>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r>
              <a:rPr lang="en-GB" sz="950" dirty="0">
                <a:solidFill>
                  <a:schemeClr val="accent6"/>
                </a:solidFill>
                <a:latin typeface="Frutiger" panose="020B0602020204020204" pitchFamily="34" charset="0"/>
              </a:rPr>
              <a:t>There are no actions ‘Behind Plan’. </a:t>
            </a:r>
          </a:p>
          <a:p>
            <a:pPr marL="171450" lvl="1" indent="-171450" algn="just">
              <a:buFont typeface="Arial" panose="020B0604020202020204" pitchFamily="34" charset="0"/>
              <a:buChar char="•"/>
            </a:pPr>
            <a:endParaRPr lang="en-GB" sz="950" dirty="0">
              <a:solidFill>
                <a:schemeClr val="accent6"/>
              </a:solidFill>
              <a:latin typeface="Frutiger" panose="020B0602020204020204" pitchFamily="34" charset="0"/>
            </a:endParaRPr>
          </a:p>
          <a:p>
            <a:pPr marL="171450" lvl="1" indent="-171450" algn="just">
              <a:buFont typeface="Arial" panose="020B0604020202020204" pitchFamily="34" charset="0"/>
              <a:buChar char="•"/>
            </a:pPr>
            <a:endParaRPr lang="en-GB" sz="950" dirty="0">
              <a:latin typeface="Frutiger" panose="020B0602020204020204" pitchFamily="34" charset="0"/>
            </a:endParaRPr>
          </a:p>
        </p:txBody>
      </p:sp>
      <p:sp>
        <p:nvSpPr>
          <p:cNvPr id="4" name="TextBox 3">
            <a:extLst>
              <a:ext uri="{FF2B5EF4-FFF2-40B4-BE49-F238E27FC236}">
                <a16:creationId xmlns:a16="http://schemas.microsoft.com/office/drawing/2014/main" id="{C374C575-0D23-4028-AADB-F4D3C6FA86D7}"/>
              </a:ext>
            </a:extLst>
          </p:cNvPr>
          <p:cNvSpPr txBox="1"/>
          <p:nvPr/>
        </p:nvSpPr>
        <p:spPr>
          <a:xfrm>
            <a:off x="4532338" y="495485"/>
            <a:ext cx="4308423" cy="2870016"/>
          </a:xfrm>
          <a:prstGeom prst="rect">
            <a:avLst/>
          </a:prstGeom>
          <a:noFill/>
        </p:spPr>
        <p:txBody>
          <a:bodyPr wrap="square" rtlCol="0">
            <a:spAutoFit/>
          </a:bodyPr>
          <a:lstStyle/>
          <a:p>
            <a:pPr algn="just"/>
            <a:endParaRPr lang="en-GB" sz="950" dirty="0">
              <a:solidFill>
                <a:schemeClr val="accent6"/>
              </a:solidFill>
              <a:latin typeface="Frutiger" panose="020B0602020204020204" pitchFamily="34" charset="0"/>
            </a:endParaRPr>
          </a:p>
          <a:p>
            <a:pPr marL="171450" indent="-171450" algn="just">
              <a:buFont typeface="Arial" panose="020B0604020202020204" pitchFamily="34" charset="0"/>
              <a:buChar char="•"/>
            </a:pPr>
            <a:r>
              <a:rPr lang="en-GB" sz="950" dirty="0">
                <a:solidFill>
                  <a:schemeClr val="accent6"/>
                </a:solidFill>
                <a:latin typeface="Frutiger" panose="020B0602020204020204" pitchFamily="34" charset="0"/>
              </a:rPr>
              <a:t>All actions within the Compliance Plan have been aligned with the relevant Trust Strategic Objectives and include completion dates agreed with action owners. Any actions linked with the five Trust Quality Improvement Plans are clearly identifiable within the Compliance Plan to support transparency of monitoring, whilst avoiding duplication.</a:t>
            </a:r>
          </a:p>
          <a:p>
            <a:pPr algn="just"/>
            <a:endParaRPr lang="en-GB" sz="950" dirty="0">
              <a:solidFill>
                <a:schemeClr val="accent6"/>
              </a:solidFill>
              <a:latin typeface="Frutiger" panose="020B0602020204020204" pitchFamily="34" charset="0"/>
            </a:endParaRPr>
          </a:p>
          <a:p>
            <a:pPr algn="just"/>
            <a:endParaRPr lang="en-GB" sz="950" b="1" dirty="0">
              <a:solidFill>
                <a:schemeClr val="accent6"/>
              </a:solidFill>
              <a:latin typeface="Frutiger" panose="020B0602020204020204" pitchFamily="34" charset="0"/>
            </a:endParaRPr>
          </a:p>
          <a:p>
            <a:pPr algn="just"/>
            <a:endParaRPr lang="en-GB" sz="950" b="1" dirty="0">
              <a:solidFill>
                <a:schemeClr val="accent6"/>
              </a:solidFill>
              <a:latin typeface="Frutiger" panose="020B0602020204020204" pitchFamily="34" charset="0"/>
            </a:endParaRPr>
          </a:p>
          <a:p>
            <a:pPr algn="just"/>
            <a:endParaRPr lang="en-GB" sz="950" b="1" dirty="0">
              <a:solidFill>
                <a:schemeClr val="accent6"/>
              </a:solidFill>
              <a:latin typeface="Frutiger" panose="020B0602020204020204" pitchFamily="34" charset="0"/>
            </a:endParaRPr>
          </a:p>
          <a:p>
            <a:pPr algn="just"/>
            <a:endParaRPr lang="en-GB" sz="950" b="1" dirty="0">
              <a:solidFill>
                <a:schemeClr val="accent6"/>
              </a:solidFill>
              <a:latin typeface="Frutiger" panose="020B0602020204020204" pitchFamily="34" charset="0"/>
            </a:endParaRPr>
          </a:p>
          <a:p>
            <a:pPr algn="just"/>
            <a:endParaRPr lang="en-GB" sz="950" b="1" dirty="0">
              <a:solidFill>
                <a:schemeClr val="accent6"/>
              </a:solidFill>
              <a:latin typeface="Frutiger" panose="020B0602020204020204" pitchFamily="34" charset="0"/>
            </a:endParaRPr>
          </a:p>
          <a:p>
            <a:pPr algn="just"/>
            <a:r>
              <a:rPr lang="en-GB" sz="950" b="1" dirty="0">
                <a:solidFill>
                  <a:schemeClr val="accent6"/>
                </a:solidFill>
                <a:latin typeface="Frutiger" panose="020B0602020204020204" pitchFamily="34" charset="0"/>
              </a:rPr>
              <a:t>The Quality Committee is asked to note:</a:t>
            </a:r>
          </a:p>
          <a:p>
            <a:pPr algn="just"/>
            <a:endParaRPr lang="en-GB" sz="950" b="1" dirty="0">
              <a:solidFill>
                <a:schemeClr val="accent6"/>
              </a:solidFill>
              <a:latin typeface="Frutiger" panose="020B0602020204020204" pitchFamily="34" charset="0"/>
            </a:endParaRPr>
          </a:p>
          <a:p>
            <a:pPr marL="171450" indent="-171450" algn="just">
              <a:buFont typeface="Arial" panose="020B0604020202020204" pitchFamily="34" charset="0"/>
              <a:buChar char="•"/>
            </a:pPr>
            <a:r>
              <a:rPr lang="en-GB" sz="950" dirty="0">
                <a:solidFill>
                  <a:schemeClr val="accent6"/>
                </a:solidFill>
                <a:latin typeface="Frutiger" panose="020B0602020204020204" pitchFamily="34" charset="0"/>
              </a:rPr>
              <a:t>The 2022/23 Compliance Plan position as of Month 05</a:t>
            </a:r>
          </a:p>
          <a:p>
            <a:pPr marL="171450" indent="-171450" algn="just">
              <a:buFont typeface="Arial" panose="020B0604020202020204" pitchFamily="34" charset="0"/>
              <a:buChar char="•"/>
            </a:pPr>
            <a:r>
              <a:rPr lang="en-GB" sz="950" dirty="0">
                <a:solidFill>
                  <a:schemeClr val="accent6"/>
                </a:solidFill>
                <a:latin typeface="Frutiger" panose="020B0602020204020204" pitchFamily="34" charset="0"/>
              </a:rPr>
              <a:t>4 Actions moving to ‘At Risk’</a:t>
            </a:r>
          </a:p>
          <a:p>
            <a:pPr algn="just"/>
            <a:endParaRPr lang="en-GB" sz="950" dirty="0">
              <a:solidFill>
                <a:schemeClr val="accent6"/>
              </a:solidFill>
              <a:latin typeface="Frutiger" panose="020B0602020204020204" pitchFamily="34" charset="0"/>
            </a:endParaRPr>
          </a:p>
          <a:p>
            <a:pPr algn="just"/>
            <a:endParaRPr lang="en-GB" sz="950" dirty="0">
              <a:solidFill>
                <a:schemeClr val="accent6"/>
              </a:solidFill>
              <a:latin typeface="Frutiger" panose="020B0602020204020204" pitchFamily="34" charset="0"/>
            </a:endParaRPr>
          </a:p>
        </p:txBody>
      </p:sp>
    </p:spTree>
    <p:extLst>
      <p:ext uri="{BB962C8B-B14F-4D97-AF65-F5344CB8AC3E}">
        <p14:creationId xmlns:p14="http://schemas.microsoft.com/office/powerpoint/2010/main" val="1479258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635" y="538275"/>
            <a:ext cx="8796129" cy="369332"/>
          </a:xfrm>
          <a:prstGeom prst="rect">
            <a:avLst/>
          </a:prstGeom>
          <a:noFill/>
        </p:spPr>
        <p:txBody>
          <a:bodyPr wrap="square" rtlCol="0">
            <a:spAutoFit/>
          </a:bodyPr>
          <a:lstStyle/>
          <a:p>
            <a:pPr marL="174625" lvl="1" indent="-171450" algn="just">
              <a:buFont typeface="Arial" panose="020B0604020202020204" pitchFamily="34" charset="0"/>
              <a:buChar char="•"/>
            </a:pPr>
            <a:r>
              <a:rPr lang="en-GB" sz="900" dirty="0">
                <a:solidFill>
                  <a:schemeClr val="accent6"/>
                </a:solidFill>
                <a:latin typeface="Frutiger" panose="020B0602020204020204" pitchFamily="34" charset="0"/>
              </a:rPr>
              <a:t>The tables below reflect the actions captured within the 2022/23 Compliance Plan, with 26 open actions covering Must and Should Do actions which are structured accordingly. </a:t>
            </a:r>
          </a:p>
        </p:txBody>
      </p:sp>
      <p:sp>
        <p:nvSpPr>
          <p:cNvPr id="7" name="Title 3"/>
          <p:cNvSpPr txBox="1">
            <a:spLocks/>
          </p:cNvSpPr>
          <p:nvPr/>
        </p:nvSpPr>
        <p:spPr>
          <a:xfrm>
            <a:off x="0" y="98008"/>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Overall Plan Position</a:t>
            </a:r>
          </a:p>
        </p:txBody>
      </p:sp>
      <p:pic>
        <p:nvPicPr>
          <p:cNvPr id="10" name="Picture 9">
            <a:extLst>
              <a:ext uri="{FF2B5EF4-FFF2-40B4-BE49-F238E27FC236}">
                <a16:creationId xmlns:a16="http://schemas.microsoft.com/office/drawing/2014/main" id="{D20035B4-CD2A-453A-B6BA-E7913ECC21FD}"/>
              </a:ext>
            </a:extLst>
          </p:cNvPr>
          <p:cNvPicPr>
            <a:picLocks noChangeAspect="1"/>
          </p:cNvPicPr>
          <p:nvPr/>
        </p:nvPicPr>
        <p:blipFill>
          <a:blip r:embed="rId2"/>
          <a:stretch>
            <a:fillRect/>
          </a:stretch>
        </p:blipFill>
        <p:spPr>
          <a:xfrm>
            <a:off x="4604278" y="1179126"/>
            <a:ext cx="4191555" cy="3145376"/>
          </a:xfrm>
          <a:prstGeom prst="rect">
            <a:avLst/>
          </a:prstGeom>
        </p:spPr>
      </p:pic>
      <p:graphicFrame>
        <p:nvGraphicFramePr>
          <p:cNvPr id="3" name="Table 2">
            <a:extLst>
              <a:ext uri="{FF2B5EF4-FFF2-40B4-BE49-F238E27FC236}">
                <a16:creationId xmlns:a16="http://schemas.microsoft.com/office/drawing/2014/main" id="{747728C0-F14A-42CE-A3C7-317710989BDF}"/>
              </a:ext>
            </a:extLst>
          </p:cNvPr>
          <p:cNvGraphicFramePr>
            <a:graphicFrameLocks noGrp="1"/>
          </p:cNvGraphicFramePr>
          <p:nvPr>
            <p:extLst>
              <p:ext uri="{D42A27DB-BD31-4B8C-83A1-F6EECF244321}">
                <p14:modId xmlns:p14="http://schemas.microsoft.com/office/powerpoint/2010/main" val="1324387195"/>
              </p:ext>
            </p:extLst>
          </p:nvPr>
        </p:nvGraphicFramePr>
        <p:xfrm>
          <a:off x="165100" y="1167877"/>
          <a:ext cx="4191553" cy="3166984"/>
        </p:xfrm>
        <a:graphic>
          <a:graphicData uri="http://schemas.openxmlformats.org/drawingml/2006/table">
            <a:tbl>
              <a:tblPr/>
              <a:tblGrid>
                <a:gridCol w="1401211">
                  <a:extLst>
                    <a:ext uri="{9D8B030D-6E8A-4147-A177-3AD203B41FA5}">
                      <a16:colId xmlns:a16="http://schemas.microsoft.com/office/drawing/2014/main" val="1297682806"/>
                    </a:ext>
                  </a:extLst>
                </a:gridCol>
                <a:gridCol w="664367">
                  <a:extLst>
                    <a:ext uri="{9D8B030D-6E8A-4147-A177-3AD203B41FA5}">
                      <a16:colId xmlns:a16="http://schemas.microsoft.com/office/drawing/2014/main" val="3831863521"/>
                    </a:ext>
                  </a:extLst>
                </a:gridCol>
                <a:gridCol w="664367">
                  <a:extLst>
                    <a:ext uri="{9D8B030D-6E8A-4147-A177-3AD203B41FA5}">
                      <a16:colId xmlns:a16="http://schemas.microsoft.com/office/drawing/2014/main" val="2948587404"/>
                    </a:ext>
                  </a:extLst>
                </a:gridCol>
                <a:gridCol w="664367">
                  <a:extLst>
                    <a:ext uri="{9D8B030D-6E8A-4147-A177-3AD203B41FA5}">
                      <a16:colId xmlns:a16="http://schemas.microsoft.com/office/drawing/2014/main" val="175037757"/>
                    </a:ext>
                  </a:extLst>
                </a:gridCol>
                <a:gridCol w="797241">
                  <a:extLst>
                    <a:ext uri="{9D8B030D-6E8A-4147-A177-3AD203B41FA5}">
                      <a16:colId xmlns:a16="http://schemas.microsoft.com/office/drawing/2014/main" val="3438655453"/>
                    </a:ext>
                  </a:extLst>
                </a:gridCol>
              </a:tblGrid>
              <a:tr h="337149">
                <a:tc>
                  <a:txBody>
                    <a:bodyPr/>
                    <a:lstStyle/>
                    <a:p>
                      <a:pPr algn="ctr" fontAlgn="ctr"/>
                      <a:r>
                        <a:rPr lang="en-GB" sz="1000" b="1" i="0" u="none" strike="noStrike">
                          <a:solidFill>
                            <a:srgbClr val="FFFFFF"/>
                          </a:solidFill>
                          <a:effectLst/>
                          <a:latin typeface="Frutiger" panose="020B0602020204020204" pitchFamily="34" charset="0"/>
                        </a:rPr>
                        <a:t>Status</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1000" b="1" i="0" u="none" strike="noStrike">
                          <a:solidFill>
                            <a:srgbClr val="FFFFFF"/>
                          </a:solidFill>
                          <a:effectLst/>
                          <a:latin typeface="Frutiger" panose="020B0602020204020204" pitchFamily="34" charset="0"/>
                        </a:rPr>
                        <a:t>Must</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1000" b="1" i="0" u="none" strike="noStrike">
                          <a:solidFill>
                            <a:srgbClr val="FFFFFF"/>
                          </a:solidFill>
                          <a:effectLst/>
                          <a:latin typeface="Frutiger" panose="020B0602020204020204" pitchFamily="34" charset="0"/>
                        </a:rPr>
                        <a:t>Should</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1000" b="1" i="0" u="none" strike="noStrike">
                          <a:solidFill>
                            <a:srgbClr val="FFFFFF"/>
                          </a:solidFill>
                          <a:effectLst/>
                          <a:latin typeface="Frutiger" panose="020B0602020204020204" pitchFamily="34" charset="0"/>
                        </a:rPr>
                        <a:t>Section 31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0070C0"/>
                    </a:solidFill>
                  </a:tcPr>
                </a:tc>
                <a:tc>
                  <a:txBody>
                    <a:bodyPr/>
                    <a:lstStyle/>
                    <a:p>
                      <a:pPr algn="ctr" fontAlgn="ctr"/>
                      <a:r>
                        <a:rPr lang="en-GB" sz="1000" b="1" i="0" u="none" strike="noStrike">
                          <a:solidFill>
                            <a:srgbClr val="000000"/>
                          </a:solidFill>
                          <a:effectLst/>
                          <a:latin typeface="Frutiger" panose="020B0602020204020204" pitchFamily="34" charset="0"/>
                        </a:rPr>
                        <a:t>Total</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840650949"/>
                  </a:ext>
                </a:extLst>
              </a:tr>
              <a:tr h="307123">
                <a:tc>
                  <a:txBody>
                    <a:bodyPr/>
                    <a:lstStyle/>
                    <a:p>
                      <a:pPr algn="l" fontAlgn="ctr"/>
                      <a:r>
                        <a:rPr lang="en-GB" sz="1000" b="1" i="0" u="none" strike="noStrike">
                          <a:solidFill>
                            <a:srgbClr val="000000"/>
                          </a:solidFill>
                          <a:effectLst/>
                          <a:latin typeface="Frutiger" panose="020B0602020204020204" pitchFamily="34" charset="0"/>
                        </a:rPr>
                        <a:t>Completed &amp; Signed Off</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3</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4</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9</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1498141816"/>
                  </a:ext>
                </a:extLst>
              </a:tr>
              <a:tr h="307123">
                <a:tc>
                  <a:txBody>
                    <a:bodyPr/>
                    <a:lstStyle/>
                    <a:p>
                      <a:pPr algn="l" fontAlgn="ctr"/>
                      <a:r>
                        <a:rPr lang="en-GB" sz="1000" b="0" i="0" u="none" strike="noStrike">
                          <a:solidFill>
                            <a:srgbClr val="404040"/>
                          </a:solidFill>
                          <a:effectLst/>
                          <a:latin typeface="Frutiger" panose="020B0602020204020204" pitchFamily="34" charset="0"/>
                        </a:rPr>
                        <a:t>Clinical Support Services</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6</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1434160017"/>
                  </a:ext>
                </a:extLst>
              </a:tr>
              <a:tr h="188686">
                <a:tc>
                  <a:txBody>
                    <a:bodyPr/>
                    <a:lstStyle/>
                    <a:p>
                      <a:pPr algn="l" fontAlgn="ctr"/>
                      <a:r>
                        <a:rPr lang="en-GB" sz="1000" b="0" i="0" u="none" strike="noStrike">
                          <a:solidFill>
                            <a:srgbClr val="404040"/>
                          </a:solidFill>
                          <a:effectLst/>
                          <a:latin typeface="Frutiger" panose="020B0602020204020204" pitchFamily="34" charset="0"/>
                        </a:rPr>
                        <a:t>Corporate</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895321658"/>
                  </a:ext>
                </a:extLst>
              </a:tr>
              <a:tr h="188686">
                <a:tc>
                  <a:txBody>
                    <a:bodyPr/>
                    <a:lstStyle/>
                    <a:p>
                      <a:pPr algn="l" fontAlgn="ctr"/>
                      <a:r>
                        <a:rPr lang="en-GB" sz="1000" b="0" i="0" u="none" strike="noStrike">
                          <a:solidFill>
                            <a:srgbClr val="404040"/>
                          </a:solidFill>
                          <a:effectLst/>
                          <a:latin typeface="Frutiger" panose="020B0602020204020204" pitchFamily="34" charset="0"/>
                        </a:rPr>
                        <a:t>Medicine</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1377871437"/>
                  </a:ext>
                </a:extLst>
              </a:tr>
              <a:tr h="188686">
                <a:tc>
                  <a:txBody>
                    <a:bodyPr/>
                    <a:lstStyle/>
                    <a:p>
                      <a:pPr algn="l" fontAlgn="ctr"/>
                      <a:r>
                        <a:rPr lang="en-GB" sz="1000" b="0" i="0" u="none" strike="noStrike">
                          <a:solidFill>
                            <a:srgbClr val="404040"/>
                          </a:solidFill>
                          <a:effectLst/>
                          <a:latin typeface="Frutiger" panose="020B0602020204020204" pitchFamily="34" charset="0"/>
                        </a:rPr>
                        <a:t>Surgery</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934580627"/>
                  </a:ext>
                </a:extLst>
              </a:tr>
              <a:tr h="188686">
                <a:tc>
                  <a:txBody>
                    <a:bodyPr/>
                    <a:lstStyle/>
                    <a:p>
                      <a:pPr algn="l" fontAlgn="ctr"/>
                      <a:r>
                        <a:rPr lang="en-GB" sz="1000" b="0" i="0" u="none" strike="noStrike">
                          <a:solidFill>
                            <a:srgbClr val="404040"/>
                          </a:solidFill>
                          <a:effectLst/>
                          <a:latin typeface="Frutiger" panose="020B0602020204020204" pitchFamily="34" charset="0"/>
                        </a:rPr>
                        <a:t>Women &amp; Children</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893365886"/>
                  </a:ext>
                </a:extLst>
              </a:tr>
              <a:tr h="188686">
                <a:tc>
                  <a:txBody>
                    <a:bodyPr/>
                    <a:lstStyle/>
                    <a:p>
                      <a:pPr algn="l" fontAlgn="ctr"/>
                      <a:r>
                        <a:rPr lang="en-GB" sz="1000" b="1" i="0" u="none" strike="noStrike">
                          <a:solidFill>
                            <a:srgbClr val="000000"/>
                          </a:solidFill>
                          <a:effectLst/>
                          <a:latin typeface="Frutiger" panose="020B0602020204020204" pitchFamily="34" charset="0"/>
                        </a:rPr>
                        <a:t>Not Completed</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8</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18</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26</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680529887"/>
                  </a:ext>
                </a:extLst>
              </a:tr>
              <a:tr h="307123">
                <a:tc>
                  <a:txBody>
                    <a:bodyPr/>
                    <a:lstStyle/>
                    <a:p>
                      <a:pPr algn="l" fontAlgn="ctr"/>
                      <a:r>
                        <a:rPr lang="en-GB" sz="1000" b="0" i="0" u="none" strike="noStrike">
                          <a:solidFill>
                            <a:srgbClr val="404040"/>
                          </a:solidFill>
                          <a:effectLst/>
                          <a:latin typeface="Frutiger" panose="020B0602020204020204" pitchFamily="34" charset="0"/>
                        </a:rPr>
                        <a:t>Clinical Support Services</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3</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3</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1605933649"/>
                  </a:ext>
                </a:extLst>
              </a:tr>
              <a:tr h="188686">
                <a:tc>
                  <a:txBody>
                    <a:bodyPr/>
                    <a:lstStyle/>
                    <a:p>
                      <a:pPr algn="l" fontAlgn="ctr"/>
                      <a:r>
                        <a:rPr lang="en-GB" sz="1000" b="0" i="0" u="none" strike="noStrike">
                          <a:solidFill>
                            <a:srgbClr val="404040"/>
                          </a:solidFill>
                          <a:effectLst/>
                          <a:latin typeface="Frutiger" panose="020B0602020204020204" pitchFamily="34" charset="0"/>
                        </a:rPr>
                        <a:t>Corporate</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780867859"/>
                  </a:ext>
                </a:extLst>
              </a:tr>
              <a:tr h="188686">
                <a:tc>
                  <a:txBody>
                    <a:bodyPr/>
                    <a:lstStyle/>
                    <a:p>
                      <a:pPr algn="l" fontAlgn="ctr"/>
                      <a:r>
                        <a:rPr lang="en-GB" sz="1000" b="0" i="0" u="none" strike="noStrike">
                          <a:solidFill>
                            <a:srgbClr val="404040"/>
                          </a:solidFill>
                          <a:effectLst/>
                          <a:latin typeface="Frutiger" panose="020B0602020204020204" pitchFamily="34" charset="0"/>
                        </a:rPr>
                        <a:t>Medicine</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5</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13</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18</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81960016"/>
                  </a:ext>
                </a:extLst>
              </a:tr>
              <a:tr h="188686">
                <a:tc>
                  <a:txBody>
                    <a:bodyPr/>
                    <a:lstStyle/>
                    <a:p>
                      <a:pPr algn="l" fontAlgn="ctr"/>
                      <a:r>
                        <a:rPr lang="en-GB" sz="1000" b="0" i="0" u="none" strike="noStrike">
                          <a:solidFill>
                            <a:srgbClr val="404040"/>
                          </a:solidFill>
                          <a:effectLst/>
                          <a:latin typeface="Frutiger" panose="020B0602020204020204" pitchFamily="34" charset="0"/>
                        </a:rPr>
                        <a:t>Surgery</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2</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3500746178"/>
                  </a:ext>
                </a:extLst>
              </a:tr>
              <a:tr h="188686">
                <a:tc>
                  <a:txBody>
                    <a:bodyPr/>
                    <a:lstStyle/>
                    <a:p>
                      <a:pPr algn="l" fontAlgn="ctr"/>
                      <a:r>
                        <a:rPr lang="en-GB" sz="1000" b="0" i="0" u="none" strike="noStrike">
                          <a:solidFill>
                            <a:srgbClr val="404040"/>
                          </a:solidFill>
                          <a:effectLst/>
                          <a:latin typeface="Frutiger" panose="020B0602020204020204" pitchFamily="34" charset="0"/>
                        </a:rPr>
                        <a:t>Women &amp; Children</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404040"/>
                          </a:solidFill>
                          <a:effectLst/>
                          <a:latin typeface="Frutiger" panose="020B0602020204020204" pitchFamily="34" charset="0"/>
                        </a:rPr>
                        <a:t> </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000000"/>
                          </a:solidFill>
                          <a:effectLst/>
                          <a:latin typeface="Frutiger" panose="020B0602020204020204" pitchFamily="34" charset="0"/>
                        </a:rPr>
                        <a:t>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1256911274"/>
                  </a:ext>
                </a:extLst>
              </a:tr>
              <a:tr h="188686">
                <a:tc>
                  <a:txBody>
                    <a:bodyPr/>
                    <a:lstStyle/>
                    <a:p>
                      <a:pPr algn="l" fontAlgn="ctr"/>
                      <a:r>
                        <a:rPr lang="en-GB" sz="1000" b="1" i="0" u="none" strike="noStrike">
                          <a:solidFill>
                            <a:srgbClr val="000000"/>
                          </a:solidFill>
                          <a:effectLst/>
                          <a:latin typeface="Frutiger" panose="020B0602020204020204" pitchFamily="34" charset="0"/>
                        </a:rPr>
                        <a:t>Total</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10</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21</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a:solidFill>
                            <a:srgbClr val="000000"/>
                          </a:solidFill>
                          <a:effectLst/>
                          <a:latin typeface="Frutiger" panose="020B0602020204020204" pitchFamily="34" charset="0"/>
                        </a:rPr>
                        <a:t>4</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tc>
                  <a:txBody>
                    <a:bodyPr/>
                    <a:lstStyle/>
                    <a:p>
                      <a:pPr algn="ctr" fontAlgn="ctr"/>
                      <a:r>
                        <a:rPr lang="en-GB" sz="1000" b="1" i="0" u="none" strike="noStrike" dirty="0">
                          <a:solidFill>
                            <a:srgbClr val="000000"/>
                          </a:solidFill>
                          <a:effectLst/>
                          <a:latin typeface="Frutiger" panose="020B0602020204020204" pitchFamily="34" charset="0"/>
                        </a:rPr>
                        <a:t>35</a:t>
                      </a:r>
                    </a:p>
                  </a:txBody>
                  <a:tcPr marL="9525" marR="9525" marT="9525"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93D1FF"/>
                    </a:solidFill>
                  </a:tcPr>
                </a:tc>
                <a:extLst>
                  <a:ext uri="{0D108BD9-81ED-4DB2-BD59-A6C34878D82A}">
                    <a16:rowId xmlns:a16="http://schemas.microsoft.com/office/drawing/2014/main" val="462431278"/>
                  </a:ext>
                </a:extLst>
              </a:tr>
            </a:tbl>
          </a:graphicData>
        </a:graphic>
      </p:graphicFrame>
    </p:spTree>
    <p:extLst>
      <p:ext uri="{BB962C8B-B14F-4D97-AF65-F5344CB8AC3E}">
        <p14:creationId xmlns:p14="http://schemas.microsoft.com/office/powerpoint/2010/main" val="1257818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0"/>
            <a:ext cx="8915400" cy="627534"/>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Overall Plan Status </a:t>
            </a:r>
          </a:p>
        </p:txBody>
      </p:sp>
      <p:cxnSp>
        <p:nvCxnSpPr>
          <p:cNvPr id="21" name="Straight Connector 20"/>
          <p:cNvCxnSpPr/>
          <p:nvPr/>
        </p:nvCxnSpPr>
        <p:spPr>
          <a:xfrm>
            <a:off x="223606" y="1425278"/>
            <a:ext cx="8696788" cy="14929"/>
          </a:xfrm>
          <a:prstGeom prst="line">
            <a:avLst/>
          </a:prstGeom>
          <a:ln>
            <a:solidFill>
              <a:srgbClr val="0072CE"/>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23606" y="2544555"/>
            <a:ext cx="8696788" cy="14929"/>
          </a:xfrm>
          <a:prstGeom prst="line">
            <a:avLst/>
          </a:prstGeom>
          <a:ln>
            <a:solidFill>
              <a:srgbClr val="0072CE"/>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23606" y="3669856"/>
            <a:ext cx="8696788" cy="14929"/>
          </a:xfrm>
          <a:prstGeom prst="line">
            <a:avLst/>
          </a:prstGeom>
          <a:ln>
            <a:solidFill>
              <a:srgbClr val="0072CE"/>
            </a:solidFill>
          </a:ln>
          <a:effectLst/>
        </p:spPr>
        <p:style>
          <a:lnRef idx="2">
            <a:schemeClr val="accent1"/>
          </a:lnRef>
          <a:fillRef idx="0">
            <a:schemeClr val="accent1"/>
          </a:fillRef>
          <a:effectRef idx="1">
            <a:schemeClr val="accent1"/>
          </a:effectRef>
          <a:fontRef idx="minor">
            <a:schemeClr val="tx1"/>
          </a:fontRef>
        </p:style>
      </p:cxnSp>
      <p:pic>
        <p:nvPicPr>
          <p:cNvPr id="3" name="Picture 2">
            <a:extLst>
              <a:ext uri="{FF2B5EF4-FFF2-40B4-BE49-F238E27FC236}">
                <a16:creationId xmlns:a16="http://schemas.microsoft.com/office/drawing/2014/main" id="{7E3B401C-8D8B-4FFE-848B-41FDBF4C24FF}"/>
              </a:ext>
            </a:extLst>
          </p:cNvPr>
          <p:cNvPicPr>
            <a:picLocks noChangeAspect="1"/>
          </p:cNvPicPr>
          <p:nvPr/>
        </p:nvPicPr>
        <p:blipFill>
          <a:blip r:embed="rId2"/>
          <a:stretch>
            <a:fillRect/>
          </a:stretch>
        </p:blipFill>
        <p:spPr>
          <a:xfrm>
            <a:off x="0" y="173189"/>
            <a:ext cx="3238231" cy="4565863"/>
          </a:xfrm>
          <a:prstGeom prst="rect">
            <a:avLst/>
          </a:prstGeom>
        </p:spPr>
      </p:pic>
      <p:sp>
        <p:nvSpPr>
          <p:cNvPr id="11" name="TextBox 10">
            <a:extLst>
              <a:ext uri="{FF2B5EF4-FFF2-40B4-BE49-F238E27FC236}">
                <a16:creationId xmlns:a16="http://schemas.microsoft.com/office/drawing/2014/main" id="{6C8CCB94-A6F7-4785-AEE2-A6396D459AE5}"/>
              </a:ext>
            </a:extLst>
          </p:cNvPr>
          <p:cNvSpPr txBox="1"/>
          <p:nvPr/>
        </p:nvSpPr>
        <p:spPr>
          <a:xfrm>
            <a:off x="3434954" y="688100"/>
            <a:ext cx="5491828" cy="484748"/>
          </a:xfrm>
          <a:prstGeom prst="rect">
            <a:avLst/>
          </a:prstGeom>
          <a:noFill/>
        </p:spPr>
        <p:txBody>
          <a:bodyPr wrap="square" lIns="68580" tIns="34290" rIns="68580" bIns="34290" rtlCol="0">
            <a:spAutoFit/>
          </a:bodyPr>
          <a:lstStyle/>
          <a:p>
            <a:pPr marL="214313" indent="-214313" algn="just">
              <a:buFont typeface="Arial" panose="020B0604020202020204" pitchFamily="34" charset="0"/>
              <a:buChar char="•"/>
            </a:pPr>
            <a:r>
              <a:rPr lang="en-GB" sz="900" dirty="0">
                <a:solidFill>
                  <a:schemeClr val="accent6"/>
                </a:solidFill>
                <a:latin typeface="Frutiger"/>
              </a:rPr>
              <a:t>Of the 35 total planned actions within the Compliance Plan, 9 actions have been closed including the 4 Section 31 conditions which remain on the Trust’s Certificate of Registration</a:t>
            </a:r>
          </a:p>
          <a:p>
            <a:pPr marL="214313" indent="-214313" algn="just">
              <a:buFont typeface="Arial" panose="020B0604020202020204" pitchFamily="34" charset="0"/>
              <a:buChar char="•"/>
            </a:pPr>
            <a:r>
              <a:rPr lang="en-GB" sz="900" dirty="0">
                <a:solidFill>
                  <a:schemeClr val="accent6"/>
                </a:solidFill>
                <a:latin typeface="Frutiger"/>
              </a:rPr>
              <a:t>4 actions are currently RAG rated ‘At Risk’ and no actions are behind plan at Month 05</a:t>
            </a:r>
          </a:p>
        </p:txBody>
      </p:sp>
      <p:sp>
        <p:nvSpPr>
          <p:cNvPr id="12" name="TextBox 11">
            <a:extLst>
              <a:ext uri="{FF2B5EF4-FFF2-40B4-BE49-F238E27FC236}">
                <a16:creationId xmlns:a16="http://schemas.microsoft.com/office/drawing/2014/main" id="{5C9225D7-2F6D-4692-AD05-DBDCE4DB848E}"/>
              </a:ext>
            </a:extLst>
          </p:cNvPr>
          <p:cNvSpPr txBox="1"/>
          <p:nvPr/>
        </p:nvSpPr>
        <p:spPr>
          <a:xfrm>
            <a:off x="3434954" y="1520469"/>
            <a:ext cx="5491828" cy="900246"/>
          </a:xfrm>
          <a:prstGeom prst="rect">
            <a:avLst/>
          </a:prstGeom>
          <a:noFill/>
        </p:spPr>
        <p:txBody>
          <a:bodyPr wrap="square" lIns="68580" tIns="34290" rIns="68580" bIns="34290" rtlCol="0">
            <a:spAutoFit/>
          </a:bodyPr>
          <a:lstStyle/>
          <a:p>
            <a:pPr marL="214313" indent="-214313" algn="just">
              <a:buFont typeface="Arial" panose="020B0604020202020204" pitchFamily="34" charset="0"/>
              <a:buChar char="•"/>
            </a:pPr>
            <a:r>
              <a:rPr lang="en-GB" sz="900" dirty="0">
                <a:solidFill>
                  <a:schemeClr val="accent6"/>
                </a:solidFill>
                <a:latin typeface="Frutiger"/>
              </a:rPr>
              <a:t>All CQC Conditions and Warning Notices have been closed internally by the Trust</a:t>
            </a:r>
          </a:p>
          <a:p>
            <a:pPr marL="214313" indent="-214313" algn="just">
              <a:buFont typeface="Arial" panose="020B0604020202020204" pitchFamily="34" charset="0"/>
              <a:buChar char="•"/>
            </a:pPr>
            <a:r>
              <a:rPr lang="en-GB" sz="900" dirty="0">
                <a:solidFill>
                  <a:schemeClr val="accent6"/>
                </a:solidFill>
                <a:latin typeface="Frutiger"/>
              </a:rPr>
              <a:t>The Trust has 4 Section 31 Conditions on its Certificate of Registration</a:t>
            </a:r>
          </a:p>
          <a:p>
            <a:pPr marL="214313" indent="-214313" algn="just">
              <a:buFont typeface="Arial" panose="020B0604020202020204" pitchFamily="34" charset="0"/>
              <a:buChar char="•"/>
            </a:pPr>
            <a:r>
              <a:rPr lang="en-GB" sz="900" dirty="0">
                <a:solidFill>
                  <a:schemeClr val="accent6"/>
                </a:solidFill>
                <a:latin typeface="Frutiger"/>
              </a:rPr>
              <a:t>A decision has been made not to submit a formal application in August to request the lifting of 3 of the remaining Section 31 Conditions relating to Maternity Services and Diagnostic Imaging.   Full details are included within the Section and Warning Notice Update .</a:t>
            </a:r>
          </a:p>
          <a:p>
            <a:pPr marL="214313" indent="-214313" algn="just">
              <a:buFont typeface="Arial" panose="020B0604020202020204" pitchFamily="34" charset="0"/>
              <a:buChar char="•"/>
            </a:pPr>
            <a:r>
              <a:rPr lang="en-GB" sz="900" dirty="0">
                <a:solidFill>
                  <a:schemeClr val="accent6"/>
                </a:solidFill>
                <a:latin typeface="Frutiger"/>
              </a:rPr>
              <a:t>It is important to note that there has been no breach of these conditions.</a:t>
            </a:r>
          </a:p>
        </p:txBody>
      </p:sp>
      <p:sp>
        <p:nvSpPr>
          <p:cNvPr id="13" name="TextBox 12">
            <a:extLst>
              <a:ext uri="{FF2B5EF4-FFF2-40B4-BE49-F238E27FC236}">
                <a16:creationId xmlns:a16="http://schemas.microsoft.com/office/drawing/2014/main" id="{42E56EDF-AAFD-4622-90E0-A3764C9C216C}"/>
              </a:ext>
            </a:extLst>
          </p:cNvPr>
          <p:cNvSpPr txBox="1"/>
          <p:nvPr/>
        </p:nvSpPr>
        <p:spPr>
          <a:xfrm>
            <a:off x="3434954" y="2650953"/>
            <a:ext cx="5491828" cy="484748"/>
          </a:xfrm>
          <a:prstGeom prst="rect">
            <a:avLst/>
          </a:prstGeom>
          <a:noFill/>
        </p:spPr>
        <p:txBody>
          <a:bodyPr wrap="square" lIns="68580" tIns="34290" rIns="68580" bIns="34290" rtlCol="0">
            <a:spAutoFit/>
          </a:bodyPr>
          <a:lstStyle/>
          <a:p>
            <a:pPr marL="214313" indent="-214313" algn="just">
              <a:buFont typeface="Arial" panose="020B0604020202020204" pitchFamily="34" charset="0"/>
              <a:buChar char="•"/>
            </a:pPr>
            <a:r>
              <a:rPr lang="en-GB" sz="900" dirty="0">
                <a:solidFill>
                  <a:schemeClr val="accent6"/>
                </a:solidFill>
                <a:latin typeface="Frutiger"/>
              </a:rPr>
              <a:t>10 Must Do actions are incorporated within the </a:t>
            </a:r>
            <a:r>
              <a:rPr lang="en-GB" sz="900" dirty="0">
                <a:solidFill>
                  <a:schemeClr val="accent6"/>
                </a:solidFill>
                <a:latin typeface="Frutiger" panose="020B0602020204020204" pitchFamily="34" charset="0"/>
              </a:rPr>
              <a:t>2022/23 Compliance Plan.</a:t>
            </a:r>
          </a:p>
          <a:p>
            <a:pPr marL="214313" indent="-214313" algn="just">
              <a:buFont typeface="Arial" panose="020B0604020202020204" pitchFamily="34" charset="0"/>
              <a:buChar char="•"/>
            </a:pPr>
            <a:r>
              <a:rPr lang="en-GB" sz="900" dirty="0">
                <a:solidFill>
                  <a:schemeClr val="accent6"/>
                </a:solidFill>
                <a:latin typeface="Frutiger" panose="020B0602020204020204" pitchFamily="34" charset="0"/>
              </a:rPr>
              <a:t>2 Must Do actions were closed at the Evidence Assurance Group in July</a:t>
            </a:r>
            <a:endParaRPr lang="en-GB" sz="900" dirty="0">
              <a:solidFill>
                <a:schemeClr val="accent6"/>
              </a:solidFill>
              <a:latin typeface="Frutiger"/>
            </a:endParaRPr>
          </a:p>
          <a:p>
            <a:pPr marL="214313" indent="-214313" algn="just">
              <a:buFont typeface="Arial" panose="020B0604020202020204" pitchFamily="34" charset="0"/>
              <a:buChar char="•"/>
            </a:pPr>
            <a:endParaRPr lang="en-GB" sz="900" dirty="0">
              <a:solidFill>
                <a:schemeClr val="accent6"/>
              </a:solidFill>
              <a:latin typeface="Frutiger"/>
            </a:endParaRPr>
          </a:p>
        </p:txBody>
      </p:sp>
      <p:sp>
        <p:nvSpPr>
          <p:cNvPr id="14" name="TextBox 13">
            <a:extLst>
              <a:ext uri="{FF2B5EF4-FFF2-40B4-BE49-F238E27FC236}">
                <a16:creationId xmlns:a16="http://schemas.microsoft.com/office/drawing/2014/main" id="{93C9EA71-6A0C-4B0F-9BA3-37D6312A6B09}"/>
              </a:ext>
            </a:extLst>
          </p:cNvPr>
          <p:cNvSpPr txBox="1"/>
          <p:nvPr/>
        </p:nvSpPr>
        <p:spPr>
          <a:xfrm>
            <a:off x="3434954" y="3765205"/>
            <a:ext cx="5491828" cy="484748"/>
          </a:xfrm>
          <a:prstGeom prst="rect">
            <a:avLst/>
          </a:prstGeom>
          <a:noFill/>
        </p:spPr>
        <p:txBody>
          <a:bodyPr wrap="square" lIns="68580" tIns="34290" rIns="68580" bIns="34290" rtlCol="0">
            <a:spAutoFit/>
          </a:bodyPr>
          <a:lstStyle/>
          <a:p>
            <a:pPr marL="171450" indent="-171450" algn="just">
              <a:buFont typeface="Arial" panose="020B0604020202020204" pitchFamily="34" charset="0"/>
              <a:buChar char="•"/>
            </a:pPr>
            <a:r>
              <a:rPr lang="en-GB" sz="900" dirty="0">
                <a:solidFill>
                  <a:schemeClr val="accent6"/>
                </a:solidFill>
                <a:latin typeface="Frutiger"/>
              </a:rPr>
              <a:t>21 Should Do actions are incorporated within the 2022/23 Compliance Plan</a:t>
            </a:r>
          </a:p>
          <a:p>
            <a:pPr marL="171450" indent="-171450" algn="just">
              <a:buFont typeface="Arial" panose="020B0604020202020204" pitchFamily="34" charset="0"/>
              <a:buChar char="•"/>
            </a:pPr>
            <a:r>
              <a:rPr lang="en-GB" sz="900" dirty="0">
                <a:solidFill>
                  <a:schemeClr val="accent6"/>
                </a:solidFill>
                <a:latin typeface="Frutiger"/>
              </a:rPr>
              <a:t>3 Should Do actions have been closed to date</a:t>
            </a:r>
          </a:p>
          <a:p>
            <a:pPr marL="171450" indent="-171450" algn="just">
              <a:buFont typeface="Arial" panose="020B0604020202020204" pitchFamily="34" charset="0"/>
              <a:buChar char="•"/>
            </a:pPr>
            <a:endParaRPr lang="en-GB" sz="900" dirty="0">
              <a:solidFill>
                <a:schemeClr val="accent6"/>
              </a:solidFill>
              <a:latin typeface="Frutiger"/>
            </a:endParaRPr>
          </a:p>
        </p:txBody>
      </p:sp>
    </p:spTree>
    <p:extLst>
      <p:ext uri="{BB962C8B-B14F-4D97-AF65-F5344CB8AC3E}">
        <p14:creationId xmlns:p14="http://schemas.microsoft.com/office/powerpoint/2010/main" val="471096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0"/>
            <a:ext cx="8915400" cy="836712"/>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Forward plan for the completion of actions</a:t>
            </a:r>
          </a:p>
        </p:txBody>
      </p:sp>
      <p:sp>
        <p:nvSpPr>
          <p:cNvPr id="4" name="TextBox 3"/>
          <p:cNvSpPr txBox="1"/>
          <p:nvPr/>
        </p:nvSpPr>
        <p:spPr>
          <a:xfrm>
            <a:off x="119117" y="332779"/>
            <a:ext cx="8778922" cy="246221"/>
          </a:xfrm>
          <a:prstGeom prst="rect">
            <a:avLst/>
          </a:prstGeom>
          <a:noFill/>
        </p:spPr>
        <p:txBody>
          <a:bodyPr wrap="square" rtlCol="0">
            <a:spAutoFit/>
          </a:bodyPr>
          <a:lstStyle/>
          <a:p>
            <a:pPr marL="171450" indent="-171450" algn="just">
              <a:buFont typeface="Arial" panose="020B0604020202020204" pitchFamily="34" charset="0"/>
              <a:buChar char="•"/>
            </a:pPr>
            <a:r>
              <a:rPr lang="en-GB" sz="900" dirty="0">
                <a:solidFill>
                  <a:schemeClr val="accent6"/>
                </a:solidFill>
                <a:latin typeface="Frutiger" panose="020B0602020204020204" pitchFamily="34" charset="0"/>
              </a:rPr>
              <a:t>This table details a breakdown of all 35 actions within the Compliance Plan which are included within the forward plan</a:t>
            </a:r>
            <a:r>
              <a:rPr lang="en-GB" sz="1000" dirty="0">
                <a:solidFill>
                  <a:schemeClr val="accent6"/>
                </a:solidFill>
                <a:latin typeface="Frutiger" panose="020B0602020204020204" pitchFamily="34" charset="0"/>
              </a:rPr>
              <a:t>. </a:t>
            </a:r>
          </a:p>
        </p:txBody>
      </p:sp>
      <p:pic>
        <p:nvPicPr>
          <p:cNvPr id="3" name="Picture 2">
            <a:extLst>
              <a:ext uri="{FF2B5EF4-FFF2-40B4-BE49-F238E27FC236}">
                <a16:creationId xmlns:a16="http://schemas.microsoft.com/office/drawing/2014/main" id="{1785C68E-5F05-4E05-BC32-55CB04CDD11D}"/>
              </a:ext>
            </a:extLst>
          </p:cNvPr>
          <p:cNvPicPr>
            <a:picLocks noChangeAspect="1"/>
          </p:cNvPicPr>
          <p:nvPr/>
        </p:nvPicPr>
        <p:blipFill>
          <a:blip r:embed="rId2"/>
          <a:stretch>
            <a:fillRect/>
          </a:stretch>
        </p:blipFill>
        <p:spPr>
          <a:xfrm>
            <a:off x="673100" y="657225"/>
            <a:ext cx="7797800" cy="3829050"/>
          </a:xfrm>
          <a:prstGeom prst="rect">
            <a:avLst/>
          </a:prstGeom>
        </p:spPr>
      </p:pic>
    </p:spTree>
    <p:extLst>
      <p:ext uri="{BB962C8B-B14F-4D97-AF65-F5344CB8AC3E}">
        <p14:creationId xmlns:p14="http://schemas.microsoft.com/office/powerpoint/2010/main" val="921235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CF3FDAD-8270-4D5C-A9FF-3A7ADE434786}"/>
              </a:ext>
            </a:extLst>
          </p:cNvPr>
          <p:cNvGraphicFramePr>
            <a:graphicFrameLocks noGrp="1"/>
          </p:cNvGraphicFramePr>
          <p:nvPr>
            <p:extLst>
              <p:ext uri="{D42A27DB-BD31-4B8C-83A1-F6EECF244321}">
                <p14:modId xmlns:p14="http://schemas.microsoft.com/office/powerpoint/2010/main" val="148621946"/>
              </p:ext>
            </p:extLst>
          </p:nvPr>
        </p:nvGraphicFramePr>
        <p:xfrm>
          <a:off x="228600" y="457200"/>
          <a:ext cx="8593668" cy="1135035"/>
        </p:xfrm>
        <a:graphic>
          <a:graphicData uri="http://schemas.openxmlformats.org/drawingml/2006/table">
            <a:tbl>
              <a:tblPr/>
              <a:tblGrid>
                <a:gridCol w="458038">
                  <a:extLst>
                    <a:ext uri="{9D8B030D-6E8A-4147-A177-3AD203B41FA5}">
                      <a16:colId xmlns:a16="http://schemas.microsoft.com/office/drawing/2014/main" val="1282292503"/>
                    </a:ext>
                  </a:extLst>
                </a:gridCol>
                <a:gridCol w="926982">
                  <a:extLst>
                    <a:ext uri="{9D8B030D-6E8A-4147-A177-3AD203B41FA5}">
                      <a16:colId xmlns:a16="http://schemas.microsoft.com/office/drawing/2014/main" val="2793367279"/>
                    </a:ext>
                  </a:extLst>
                </a:gridCol>
                <a:gridCol w="610718">
                  <a:extLst>
                    <a:ext uri="{9D8B030D-6E8A-4147-A177-3AD203B41FA5}">
                      <a16:colId xmlns:a16="http://schemas.microsoft.com/office/drawing/2014/main" val="3734141151"/>
                    </a:ext>
                  </a:extLst>
                </a:gridCol>
                <a:gridCol w="5191098">
                  <a:extLst>
                    <a:ext uri="{9D8B030D-6E8A-4147-A177-3AD203B41FA5}">
                      <a16:colId xmlns:a16="http://schemas.microsoft.com/office/drawing/2014/main" val="2974000126"/>
                    </a:ext>
                  </a:extLst>
                </a:gridCol>
                <a:gridCol w="697963">
                  <a:extLst>
                    <a:ext uri="{9D8B030D-6E8A-4147-A177-3AD203B41FA5}">
                      <a16:colId xmlns:a16="http://schemas.microsoft.com/office/drawing/2014/main" val="3000982956"/>
                    </a:ext>
                  </a:extLst>
                </a:gridCol>
                <a:gridCol w="708869">
                  <a:extLst>
                    <a:ext uri="{9D8B030D-6E8A-4147-A177-3AD203B41FA5}">
                      <a16:colId xmlns:a16="http://schemas.microsoft.com/office/drawing/2014/main" val="2486896131"/>
                    </a:ext>
                  </a:extLst>
                </a:gridCol>
              </a:tblGrid>
              <a:tr h="241771">
                <a:tc>
                  <a:txBody>
                    <a:bodyPr/>
                    <a:lstStyle/>
                    <a:p>
                      <a:pPr algn="ctr" fontAlgn="ctr"/>
                      <a:r>
                        <a:rPr lang="en-GB" sz="800" b="1" i="0" u="none" strike="noStrike">
                          <a:solidFill>
                            <a:srgbClr val="FFFFFF"/>
                          </a:solidFill>
                          <a:effectLst/>
                          <a:latin typeface="Frutiger" panose="020B0602020204020204" pitchFamily="34" charset="0"/>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a:solidFill>
                            <a:srgbClr val="FFFFFF"/>
                          </a:solidFill>
                          <a:effectLst/>
                          <a:latin typeface="Frutiger" panose="020B0602020204020204" pitchFamily="34" charset="0"/>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a:solidFill>
                            <a:srgbClr val="FFFFFF"/>
                          </a:solidFill>
                          <a:effectLst/>
                          <a:latin typeface="Frutiger" panose="020B0602020204020204" pitchFamily="34" charset="0"/>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dirty="0">
                          <a:solidFill>
                            <a:srgbClr val="FFFFFF"/>
                          </a:solidFill>
                          <a:effectLst/>
                          <a:latin typeface="Frutiger" panose="020B0602020204020204" pitchFamily="34" charset="0"/>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a:solidFill>
                            <a:srgbClr val="FFFFFF"/>
                          </a:solidFill>
                          <a:effectLst/>
                          <a:latin typeface="Frutiger" panose="020B0602020204020204" pitchFamily="34" charset="0"/>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a:solidFill>
                            <a:srgbClr val="FFFFFF"/>
                          </a:solidFill>
                          <a:effectLst/>
                          <a:latin typeface="Frutiger" panose="020B0602020204020204" pitchFamily="34" charset="0"/>
                        </a:rPr>
                        <a:t>RAG Status</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3709422002"/>
                  </a:ext>
                </a:extLst>
              </a:tr>
              <a:tr h="161744">
                <a:tc>
                  <a:txBody>
                    <a:bodyPr/>
                    <a:lstStyle/>
                    <a:p>
                      <a:pPr algn="l" fontAlgn="ctr"/>
                      <a:r>
                        <a:rPr lang="en-GB" sz="800" b="0" i="0" u="none" strike="noStrike">
                          <a:solidFill>
                            <a:srgbClr val="000000"/>
                          </a:solidFill>
                          <a:effectLst/>
                          <a:latin typeface="Frutiger" panose="020B0602020204020204" pitchFamily="34" charset="0"/>
                        </a:rPr>
                        <a:t>101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Surgery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The service should ensure there is a dedicated pharmacist to support the service. (Critical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3741641286"/>
                  </a:ext>
                </a:extLst>
              </a:tr>
              <a:tr h="328975">
                <a:tc>
                  <a:txBody>
                    <a:bodyPr/>
                    <a:lstStyle/>
                    <a:p>
                      <a:pPr algn="l" fontAlgn="ctr"/>
                      <a:r>
                        <a:rPr lang="en-GB" sz="800" b="0" i="0" u="none" strike="noStrike">
                          <a:solidFill>
                            <a:srgbClr val="000000"/>
                          </a:solidFill>
                          <a:effectLst/>
                          <a:latin typeface="Frutiger" panose="020B0602020204020204" pitchFamily="34" charset="0"/>
                        </a:rPr>
                        <a:t>109</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The trust must improve its performance times in relation to ambulance turnaround delays, four-hour target, patients waiting more than four hours from the decision to admit until being admitted and monthly median total time in A&amp;E.  (Urgent &amp; Emergency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Frutiger" panose="020B0602020204020204" pitchFamily="34" charset="0"/>
                        </a:rPr>
                        <a:t>31/03/2023</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dirty="0">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2300630470"/>
                  </a:ext>
                </a:extLst>
              </a:tr>
              <a:tr h="120102">
                <a:tc>
                  <a:txBody>
                    <a:bodyPr/>
                    <a:lstStyle/>
                    <a:p>
                      <a:pPr algn="l" fontAlgn="ctr"/>
                      <a:r>
                        <a:rPr lang="en-GB" sz="800" b="0" i="0" u="none" strike="noStrike">
                          <a:solidFill>
                            <a:srgbClr val="000000"/>
                          </a:solidFill>
                          <a:effectLst/>
                          <a:latin typeface="Frutiger" panose="020B0602020204020204" pitchFamily="34" charset="0"/>
                        </a:rPr>
                        <a:t>124</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Women and Children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dirty="0">
                          <a:solidFill>
                            <a:srgbClr val="000000"/>
                          </a:solidFill>
                          <a:effectLst/>
                          <a:latin typeface="Frutiger" panose="020B0602020204020204" pitchFamily="34" charset="0"/>
                        </a:rPr>
                        <a:t>The trust must monitor medical staff training rates, and improve appraisal rates to meet the trust target.  (Maternity)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Frutiger" panose="020B0602020204020204" pitchFamily="34" charset="0"/>
                        </a:rPr>
                        <a:t>30/11/2022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453780792"/>
                  </a:ext>
                </a:extLst>
              </a:tr>
              <a:tr h="120102">
                <a:tc>
                  <a:txBody>
                    <a:bodyPr/>
                    <a:lstStyle/>
                    <a:p>
                      <a:pPr algn="l" fontAlgn="ctr"/>
                      <a:r>
                        <a:rPr lang="en-GB" sz="800" b="0" i="0" u="none" strike="noStrike">
                          <a:solidFill>
                            <a:srgbClr val="000000"/>
                          </a:solidFill>
                          <a:effectLst/>
                          <a:latin typeface="Frutiger" panose="020B0602020204020204" pitchFamily="34" charset="0"/>
                        </a:rPr>
                        <a:t>130</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Corporate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The trust must ensure that staff receive an annual appraisal. (Trust Overall)</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Frutiger" panose="020B0602020204020204" pitchFamily="34" charset="0"/>
                        </a:rPr>
                        <a:t>31/12/2022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dirty="0">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3290837365"/>
                  </a:ext>
                </a:extLst>
              </a:tr>
            </a:tbl>
          </a:graphicData>
        </a:graphic>
      </p:graphicFrame>
      <p:sp>
        <p:nvSpPr>
          <p:cNvPr id="5" name="Title 3"/>
          <p:cNvSpPr txBox="1">
            <a:spLocks/>
          </p:cNvSpPr>
          <p:nvPr/>
        </p:nvSpPr>
        <p:spPr>
          <a:xfrm>
            <a:off x="0" y="0"/>
            <a:ext cx="8915400" cy="457200"/>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Actions At Risk at the end of August 2022</a:t>
            </a:r>
          </a:p>
        </p:txBody>
      </p:sp>
      <p:sp>
        <p:nvSpPr>
          <p:cNvPr id="7" name="TextBox 6">
            <a:extLst>
              <a:ext uri="{FF2B5EF4-FFF2-40B4-BE49-F238E27FC236}">
                <a16:creationId xmlns:a16="http://schemas.microsoft.com/office/drawing/2014/main" id="{C3215B09-DABA-4CC7-95D5-42BD518E9E81}"/>
              </a:ext>
            </a:extLst>
          </p:cNvPr>
          <p:cNvSpPr txBox="1"/>
          <p:nvPr/>
        </p:nvSpPr>
        <p:spPr>
          <a:xfrm>
            <a:off x="140064" y="1841820"/>
            <a:ext cx="8770740" cy="3170099"/>
          </a:xfrm>
          <a:prstGeom prst="rect">
            <a:avLst/>
          </a:prstGeom>
          <a:noFill/>
        </p:spPr>
        <p:txBody>
          <a:bodyPr wrap="square" rtlCol="0">
            <a:spAutoFit/>
          </a:bodyPr>
          <a:lstStyle/>
          <a:p>
            <a:pPr algn="just"/>
            <a:r>
              <a:rPr lang="en-GB" sz="900" b="1" dirty="0">
                <a:solidFill>
                  <a:schemeClr val="accent6"/>
                </a:solidFill>
                <a:latin typeface="Frutiger" panose="020B0602020204020204" pitchFamily="34" charset="0"/>
              </a:rPr>
              <a:t>101 – Pharmacy Support (Critical Care)</a:t>
            </a:r>
          </a:p>
          <a:p>
            <a:pPr marL="0" indent="0" algn="just">
              <a:buFont typeface="Arial" panose="020B0604020202020204" pitchFamily="34" charset="0"/>
              <a:buNone/>
            </a:pPr>
            <a:r>
              <a:rPr lang="en-GB" sz="900" dirty="0">
                <a:solidFill>
                  <a:schemeClr val="accent6"/>
                </a:solidFill>
                <a:latin typeface="Frutiger"/>
              </a:rPr>
              <a:t>Support from Pharmacy is infrequent, with inconsistent presence on the daily ward rounds.  This is a consequence of the current high vacancy rate of Clinical Pharmacists which is a significant risk on the Trust’s Risk Register.  Critical Care continues to contact pharmacy when advice is needed.  The Division of Surgery also have this specific risk on their risk register and monitored by their Divisional Board. </a:t>
            </a:r>
          </a:p>
          <a:p>
            <a:pPr algn="just"/>
            <a:endParaRPr lang="en-GB" sz="900" dirty="0">
              <a:solidFill>
                <a:schemeClr val="accent6"/>
              </a:solidFill>
              <a:latin typeface="Frutiger" panose="020B0602020204020204" pitchFamily="34" charset="0"/>
            </a:endParaRPr>
          </a:p>
          <a:p>
            <a:pPr algn="just"/>
            <a:r>
              <a:rPr lang="en-GB" sz="900" b="1" dirty="0">
                <a:solidFill>
                  <a:schemeClr val="accent6"/>
                </a:solidFill>
                <a:latin typeface="Frutiger" panose="020B0602020204020204" pitchFamily="34" charset="0"/>
              </a:rPr>
              <a:t>109 – 4 Hour ED Standard (Urgent and Emergency Care)</a:t>
            </a:r>
          </a:p>
          <a:p>
            <a:pPr algn="just"/>
            <a:r>
              <a:rPr lang="en-GB" sz="900" dirty="0">
                <a:solidFill>
                  <a:schemeClr val="accent6"/>
                </a:solidFill>
                <a:latin typeface="Frutiger" panose="020B0602020204020204" pitchFamily="34" charset="0"/>
              </a:rPr>
              <a:t>Due to the ongoing demand on Urgent and Emergency Care at both a system and Trust level, there is a risk this action with not be achieved within the agreed timeframe.  Work to improve performance against this standard forms both system working and actions within the Trust’s Urgent and Emergency Care Improvement Plan.   </a:t>
            </a:r>
          </a:p>
          <a:p>
            <a:pPr algn="just"/>
            <a:endParaRPr lang="en-GB" sz="900" dirty="0">
              <a:solidFill>
                <a:schemeClr val="accent6"/>
              </a:solidFill>
              <a:latin typeface="Frutiger" panose="020B0602020204020204" pitchFamily="34" charset="0"/>
            </a:endParaRPr>
          </a:p>
          <a:p>
            <a:pPr algn="just"/>
            <a:r>
              <a:rPr lang="en-GB" sz="900" b="1" dirty="0">
                <a:solidFill>
                  <a:schemeClr val="accent6"/>
                </a:solidFill>
                <a:latin typeface="Frutiger" panose="020B0602020204020204" pitchFamily="34" charset="0"/>
              </a:rPr>
              <a:t>124 – Mandatory Training and Appraisals (Maternity) </a:t>
            </a:r>
          </a:p>
          <a:p>
            <a:pPr algn="just"/>
            <a:r>
              <a:rPr lang="en-GB" sz="900" dirty="0">
                <a:solidFill>
                  <a:schemeClr val="accent6"/>
                </a:solidFill>
                <a:latin typeface="Frutiger" panose="020B0602020204020204" pitchFamily="34" charset="0"/>
              </a:rPr>
              <a:t>Mandatory training and appraisal rates are monitored monthly at both Divisional and a Corporate level. All four Divisions have developed a mandatory training trajectory aiming to achieve the required compliance standard. W&amp;C have a highlighted a risk of not achieving the 90% mandatory training compliance for CNST due to Maternity staffing vacancies, the details of which are captured on their Divisional Risk Register.  Appraisals are being arranged by Line Managers, with dedicated time given to staff. Appraisals are monitored and escalated by the PDM/ PDN teams. The Division are ensuring that all of those who manage staff are trained in undertaking appraisals.  Trust Mandatory Training compliance at the end of July had deteriorated slightly to </a:t>
            </a:r>
            <a:r>
              <a:rPr lang="en-GB" sz="900">
                <a:solidFill>
                  <a:schemeClr val="accent6"/>
                </a:solidFill>
                <a:latin typeface="Frutiger" panose="020B0602020204020204" pitchFamily="34" charset="0"/>
              </a:rPr>
              <a:t>75%. </a:t>
            </a:r>
            <a:endParaRPr lang="en-GB" sz="900" dirty="0">
              <a:solidFill>
                <a:schemeClr val="accent6"/>
              </a:solidFill>
              <a:latin typeface="Frutiger" panose="020B0602020204020204" pitchFamily="34" charset="0"/>
            </a:endParaRPr>
          </a:p>
          <a:p>
            <a:pPr algn="just"/>
            <a:endParaRPr lang="en-GB" sz="900" dirty="0">
              <a:solidFill>
                <a:schemeClr val="accent6"/>
              </a:solidFill>
              <a:latin typeface="Frutiger" panose="020B0602020204020204" pitchFamily="34" charset="0"/>
            </a:endParaRPr>
          </a:p>
          <a:p>
            <a:pPr algn="just"/>
            <a:r>
              <a:rPr lang="en-GB" sz="900" b="1" dirty="0">
                <a:solidFill>
                  <a:schemeClr val="accent6"/>
                </a:solidFill>
                <a:latin typeface="Frutiger" panose="020B0602020204020204" pitchFamily="34" charset="0"/>
              </a:rPr>
              <a:t>130 – Appraisals (Trustwide)</a:t>
            </a:r>
          </a:p>
          <a:p>
            <a:pPr algn="just"/>
            <a:r>
              <a:rPr lang="en-GB" sz="900" dirty="0">
                <a:solidFill>
                  <a:schemeClr val="accent6"/>
                </a:solidFill>
                <a:latin typeface="Frutiger" panose="020B0602020204020204" pitchFamily="34" charset="0"/>
              </a:rPr>
              <a:t>Due to the Division of W&amp;C moving their appraisal action to ‘At Risk’ the Corporate Trustwide action cannot be closed until all Divisional actions have been completed which relate to appraisal compliance.  Trust Appraisal compliance at the end July had improved slightly to 75%.</a:t>
            </a:r>
          </a:p>
          <a:p>
            <a:pPr algn="just"/>
            <a:endParaRPr lang="en-GB" sz="1000" dirty="0">
              <a:solidFill>
                <a:srgbClr val="FF0000"/>
              </a:solidFill>
              <a:latin typeface="Frutiger" panose="020B0602020204020204" pitchFamily="34" charset="0"/>
            </a:endParaRPr>
          </a:p>
          <a:p>
            <a:pPr algn="just"/>
            <a:endParaRPr lang="en-GB" sz="1000" dirty="0">
              <a:solidFill>
                <a:srgbClr val="FF0000"/>
              </a:solidFill>
              <a:latin typeface="Frutiger" panose="020B0602020204020204" pitchFamily="34" charset="0"/>
            </a:endParaRPr>
          </a:p>
        </p:txBody>
      </p:sp>
    </p:spTree>
    <p:extLst>
      <p:ext uri="{BB962C8B-B14F-4D97-AF65-F5344CB8AC3E}">
        <p14:creationId xmlns:p14="http://schemas.microsoft.com/office/powerpoint/2010/main" val="541858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0"/>
            <a:ext cx="8915400" cy="457200"/>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Actions submitted and approved at EAG in July and August 2022</a:t>
            </a:r>
          </a:p>
        </p:txBody>
      </p:sp>
      <p:graphicFrame>
        <p:nvGraphicFramePr>
          <p:cNvPr id="6" name="Table 5">
            <a:extLst>
              <a:ext uri="{FF2B5EF4-FFF2-40B4-BE49-F238E27FC236}">
                <a16:creationId xmlns:a16="http://schemas.microsoft.com/office/drawing/2014/main" id="{BDDBF638-E7B5-4834-8138-2600663F51A6}"/>
              </a:ext>
            </a:extLst>
          </p:cNvPr>
          <p:cNvGraphicFramePr>
            <a:graphicFrameLocks noGrp="1"/>
          </p:cNvGraphicFramePr>
          <p:nvPr>
            <p:extLst>
              <p:ext uri="{D42A27DB-BD31-4B8C-83A1-F6EECF244321}">
                <p14:modId xmlns:p14="http://schemas.microsoft.com/office/powerpoint/2010/main" val="1612578603"/>
              </p:ext>
            </p:extLst>
          </p:nvPr>
        </p:nvGraphicFramePr>
        <p:xfrm>
          <a:off x="406400" y="657225"/>
          <a:ext cx="8229602" cy="883708"/>
        </p:xfrm>
        <a:graphic>
          <a:graphicData uri="http://schemas.openxmlformats.org/drawingml/2006/table">
            <a:tbl>
              <a:tblPr/>
              <a:tblGrid>
                <a:gridCol w="438634">
                  <a:extLst>
                    <a:ext uri="{9D8B030D-6E8A-4147-A177-3AD203B41FA5}">
                      <a16:colId xmlns:a16="http://schemas.microsoft.com/office/drawing/2014/main" val="1829824499"/>
                    </a:ext>
                  </a:extLst>
                </a:gridCol>
                <a:gridCol w="887711">
                  <a:extLst>
                    <a:ext uri="{9D8B030D-6E8A-4147-A177-3AD203B41FA5}">
                      <a16:colId xmlns:a16="http://schemas.microsoft.com/office/drawing/2014/main" val="2435299277"/>
                    </a:ext>
                  </a:extLst>
                </a:gridCol>
                <a:gridCol w="584845">
                  <a:extLst>
                    <a:ext uri="{9D8B030D-6E8A-4147-A177-3AD203B41FA5}">
                      <a16:colId xmlns:a16="http://schemas.microsoft.com/office/drawing/2014/main" val="1964131489"/>
                    </a:ext>
                  </a:extLst>
                </a:gridCol>
                <a:gridCol w="4971180">
                  <a:extLst>
                    <a:ext uri="{9D8B030D-6E8A-4147-A177-3AD203B41FA5}">
                      <a16:colId xmlns:a16="http://schemas.microsoft.com/office/drawing/2014/main" val="2081510096"/>
                    </a:ext>
                  </a:extLst>
                </a:gridCol>
                <a:gridCol w="668394">
                  <a:extLst>
                    <a:ext uri="{9D8B030D-6E8A-4147-A177-3AD203B41FA5}">
                      <a16:colId xmlns:a16="http://schemas.microsoft.com/office/drawing/2014/main" val="1260049484"/>
                    </a:ext>
                  </a:extLst>
                </a:gridCol>
                <a:gridCol w="678838">
                  <a:extLst>
                    <a:ext uri="{9D8B030D-6E8A-4147-A177-3AD203B41FA5}">
                      <a16:colId xmlns:a16="http://schemas.microsoft.com/office/drawing/2014/main" val="32222927"/>
                    </a:ext>
                  </a:extLst>
                </a:gridCol>
              </a:tblGrid>
              <a:tr h="292898">
                <a:tc>
                  <a:txBody>
                    <a:bodyPr/>
                    <a:lstStyle/>
                    <a:p>
                      <a:pPr algn="ctr" fontAlgn="ctr"/>
                      <a:r>
                        <a:rPr lang="en-GB" sz="800" b="1" i="0" u="none" strike="noStrike">
                          <a:solidFill>
                            <a:srgbClr val="FFFFFF"/>
                          </a:solidFill>
                          <a:effectLst/>
                          <a:latin typeface="Frutiger" panose="020B0602020204020204" pitchFamily="34" charset="0"/>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a:solidFill>
                            <a:srgbClr val="FFFFFF"/>
                          </a:solidFill>
                          <a:effectLst/>
                          <a:latin typeface="Frutiger" panose="020B0602020204020204" pitchFamily="34" charset="0"/>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a:solidFill>
                            <a:srgbClr val="FFFFFF"/>
                          </a:solidFill>
                          <a:effectLst/>
                          <a:latin typeface="Frutiger" panose="020B0602020204020204" pitchFamily="34" charset="0"/>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a:solidFill>
                            <a:srgbClr val="FFFFFF"/>
                          </a:solidFill>
                          <a:effectLst/>
                          <a:latin typeface="Frutiger" panose="020B0602020204020204" pitchFamily="34" charset="0"/>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a:solidFill>
                            <a:srgbClr val="FFFFFF"/>
                          </a:solidFill>
                          <a:effectLst/>
                          <a:latin typeface="Frutiger" panose="020B0602020204020204" pitchFamily="34" charset="0"/>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a:solidFill>
                            <a:srgbClr val="FFFFFF"/>
                          </a:solidFill>
                          <a:effectLst/>
                          <a:latin typeface="Frutiger" panose="020B0602020204020204" pitchFamily="34" charset="0"/>
                        </a:rPr>
                        <a:t>RAG Status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2205159162"/>
                  </a:ext>
                </a:extLst>
              </a:tr>
              <a:tr h="295405">
                <a:tc>
                  <a:txBody>
                    <a:bodyPr/>
                    <a:lstStyle/>
                    <a:p>
                      <a:pPr algn="l" fontAlgn="ctr"/>
                      <a:r>
                        <a:rPr lang="en-GB" sz="800" b="0" i="0" u="none" strike="noStrike">
                          <a:solidFill>
                            <a:srgbClr val="000000"/>
                          </a:solidFill>
                          <a:effectLst/>
                          <a:latin typeface="Frutiger" panose="020B0602020204020204" pitchFamily="34" charset="0"/>
                        </a:rPr>
                        <a:t>102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The trust must ensure that staffing levels are adequate to provide safe care and treatment to patients in a timely way. (Diagnostic Imaging)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Frutiger" panose="020B0602020204020204" pitchFamily="34" charset="0"/>
                        </a:rPr>
                        <a:t>31/07/2022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a:solidFill>
                            <a:srgbClr val="FFFFFF"/>
                          </a:solidFill>
                          <a:effectLst/>
                          <a:latin typeface="Frutiger" panose="020B0602020204020204" pitchFamily="34" charset="0"/>
                        </a:rPr>
                        <a:t>B</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4109216011"/>
                  </a:ext>
                </a:extLst>
              </a:tr>
              <a:tr h="295405">
                <a:tc>
                  <a:txBody>
                    <a:bodyPr/>
                    <a:lstStyle/>
                    <a:p>
                      <a:pPr algn="l" fontAlgn="ctr"/>
                      <a:r>
                        <a:rPr lang="en-GB" sz="800" b="0" i="0" u="none" strike="noStrike">
                          <a:solidFill>
                            <a:srgbClr val="000000"/>
                          </a:solidFill>
                          <a:effectLst/>
                          <a:latin typeface="Frutiger" panose="020B0602020204020204" pitchFamily="34" charset="0"/>
                        </a:rPr>
                        <a:t>103</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panose="020B0602020204020204" pitchFamily="34" charset="0"/>
                        </a:rPr>
                        <a:t>The trust must be assured that the out of hours staffing arrangement is sustainable and robust to provide safe care and treatment to patients.  (Diagnostic Imaging)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Frutiger" panose="020B0602020204020204" pitchFamily="34" charset="0"/>
                        </a:rPr>
                        <a:t>31/07/2022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dirty="0">
                          <a:solidFill>
                            <a:srgbClr val="FFFFFF"/>
                          </a:solidFill>
                          <a:effectLst/>
                          <a:latin typeface="Frutiger" panose="020B0602020204020204" pitchFamily="34" charset="0"/>
                        </a:rPr>
                        <a:t>B</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2192426545"/>
                  </a:ext>
                </a:extLst>
              </a:tr>
            </a:tbl>
          </a:graphicData>
        </a:graphic>
      </p:graphicFrame>
      <p:sp>
        <p:nvSpPr>
          <p:cNvPr id="2" name="TextBox 1">
            <a:extLst>
              <a:ext uri="{FF2B5EF4-FFF2-40B4-BE49-F238E27FC236}">
                <a16:creationId xmlns:a16="http://schemas.microsoft.com/office/drawing/2014/main" id="{84588513-9C7C-4C2A-828F-6EFB8BCA912D}"/>
              </a:ext>
            </a:extLst>
          </p:cNvPr>
          <p:cNvSpPr txBox="1"/>
          <p:nvPr/>
        </p:nvSpPr>
        <p:spPr>
          <a:xfrm>
            <a:off x="342899" y="1952683"/>
            <a:ext cx="8229602" cy="230832"/>
          </a:xfrm>
          <a:prstGeom prst="rect">
            <a:avLst/>
          </a:prstGeom>
          <a:noFill/>
        </p:spPr>
        <p:txBody>
          <a:bodyPr wrap="square" rtlCol="0">
            <a:spAutoFit/>
          </a:bodyPr>
          <a:lstStyle/>
          <a:p>
            <a:r>
              <a:rPr lang="en-GB" sz="900" dirty="0">
                <a:solidFill>
                  <a:schemeClr val="accent6"/>
                </a:solidFill>
                <a:latin typeface="Frutiger"/>
              </a:rPr>
              <a:t>To date all actions have been submitted to EAG and approved for closure within timeframes in line with the forward planner</a:t>
            </a:r>
            <a:r>
              <a:rPr lang="en-GB" sz="900" dirty="0">
                <a:solidFill>
                  <a:schemeClr val="tx1">
                    <a:lumMod val="50000"/>
                    <a:lumOff val="50000"/>
                  </a:schemeClr>
                </a:solidFill>
                <a:latin typeface="Frutiger" panose="020B0602020204020204" pitchFamily="34" charset="0"/>
              </a:rPr>
              <a:t>.</a:t>
            </a:r>
          </a:p>
        </p:txBody>
      </p:sp>
    </p:spTree>
    <p:extLst>
      <p:ext uri="{BB962C8B-B14F-4D97-AF65-F5344CB8AC3E}">
        <p14:creationId xmlns:p14="http://schemas.microsoft.com/office/powerpoint/2010/main" val="1795573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0"/>
            <a:ext cx="8915400" cy="457200"/>
          </a:xfrm>
          <a:prstGeom prst="rect">
            <a:avLst/>
          </a:prstGeom>
        </p:spPr>
        <p:txBody>
          <a:bodyPr anchor="t">
            <a:norm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rgbClr val="0072CE"/>
                </a:solidFill>
                <a:latin typeface="Frutiger" panose="020B0602020204020204" pitchFamily="34" charset="0"/>
              </a:rPr>
              <a:t>Actions to be submitted to the EAG in the next 3 months</a:t>
            </a:r>
          </a:p>
        </p:txBody>
      </p:sp>
      <p:graphicFrame>
        <p:nvGraphicFramePr>
          <p:cNvPr id="7" name="Table 6">
            <a:extLst>
              <a:ext uri="{FF2B5EF4-FFF2-40B4-BE49-F238E27FC236}">
                <a16:creationId xmlns:a16="http://schemas.microsoft.com/office/drawing/2014/main" id="{41B8AB19-DF71-4F03-9FC0-0BF6931D2291}"/>
              </a:ext>
            </a:extLst>
          </p:cNvPr>
          <p:cNvGraphicFramePr>
            <a:graphicFrameLocks noGrp="1"/>
          </p:cNvGraphicFramePr>
          <p:nvPr>
            <p:extLst>
              <p:ext uri="{D42A27DB-BD31-4B8C-83A1-F6EECF244321}">
                <p14:modId xmlns:p14="http://schemas.microsoft.com/office/powerpoint/2010/main" val="3928695304"/>
              </p:ext>
            </p:extLst>
          </p:nvPr>
        </p:nvGraphicFramePr>
        <p:xfrm>
          <a:off x="406401" y="657224"/>
          <a:ext cx="8229601" cy="3101974"/>
        </p:xfrm>
        <a:graphic>
          <a:graphicData uri="http://schemas.openxmlformats.org/drawingml/2006/table">
            <a:tbl>
              <a:tblPr/>
              <a:tblGrid>
                <a:gridCol w="438633">
                  <a:extLst>
                    <a:ext uri="{9D8B030D-6E8A-4147-A177-3AD203B41FA5}">
                      <a16:colId xmlns:a16="http://schemas.microsoft.com/office/drawing/2014/main" val="2901764120"/>
                    </a:ext>
                  </a:extLst>
                </a:gridCol>
                <a:gridCol w="887711">
                  <a:extLst>
                    <a:ext uri="{9D8B030D-6E8A-4147-A177-3AD203B41FA5}">
                      <a16:colId xmlns:a16="http://schemas.microsoft.com/office/drawing/2014/main" val="2020421970"/>
                    </a:ext>
                  </a:extLst>
                </a:gridCol>
                <a:gridCol w="584845">
                  <a:extLst>
                    <a:ext uri="{9D8B030D-6E8A-4147-A177-3AD203B41FA5}">
                      <a16:colId xmlns:a16="http://schemas.microsoft.com/office/drawing/2014/main" val="1375431619"/>
                    </a:ext>
                  </a:extLst>
                </a:gridCol>
                <a:gridCol w="4971180">
                  <a:extLst>
                    <a:ext uri="{9D8B030D-6E8A-4147-A177-3AD203B41FA5}">
                      <a16:colId xmlns:a16="http://schemas.microsoft.com/office/drawing/2014/main" val="3414444033"/>
                    </a:ext>
                  </a:extLst>
                </a:gridCol>
                <a:gridCol w="668394">
                  <a:extLst>
                    <a:ext uri="{9D8B030D-6E8A-4147-A177-3AD203B41FA5}">
                      <a16:colId xmlns:a16="http://schemas.microsoft.com/office/drawing/2014/main" val="3114196663"/>
                    </a:ext>
                  </a:extLst>
                </a:gridCol>
                <a:gridCol w="678838">
                  <a:extLst>
                    <a:ext uri="{9D8B030D-6E8A-4147-A177-3AD203B41FA5}">
                      <a16:colId xmlns:a16="http://schemas.microsoft.com/office/drawing/2014/main" val="1493354252"/>
                    </a:ext>
                  </a:extLst>
                </a:gridCol>
              </a:tblGrid>
              <a:tr h="267646">
                <a:tc>
                  <a:txBody>
                    <a:bodyPr/>
                    <a:lstStyle/>
                    <a:p>
                      <a:pPr algn="ctr" fontAlgn="ctr"/>
                      <a:r>
                        <a:rPr lang="en-GB" sz="800" b="1" i="0" u="none" strike="noStrike">
                          <a:solidFill>
                            <a:srgbClr val="FFFFFF"/>
                          </a:solidFill>
                          <a:effectLst/>
                          <a:latin typeface="Frutiger" panose="020B0602020204020204" pitchFamily="34" charset="0"/>
                        </a:rPr>
                        <a:t>ID Ref</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a:solidFill>
                            <a:srgbClr val="FFFFFF"/>
                          </a:solidFill>
                          <a:effectLst/>
                          <a:latin typeface="Frutiger" panose="020B0602020204020204" pitchFamily="34" charset="0"/>
                        </a:rPr>
                        <a:t>Service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a:solidFill>
                            <a:srgbClr val="FFFFFF"/>
                          </a:solidFill>
                          <a:effectLst/>
                          <a:latin typeface="Frutiger" panose="020B0602020204020204" pitchFamily="34" charset="0"/>
                        </a:rPr>
                        <a:t>Category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a:solidFill>
                            <a:srgbClr val="FFFFFF"/>
                          </a:solidFill>
                          <a:effectLst/>
                          <a:latin typeface="Frutiger" panose="020B0602020204020204" pitchFamily="34" charset="0"/>
                        </a:rPr>
                        <a:t>Action Description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a:solidFill>
                            <a:srgbClr val="FFFFFF"/>
                          </a:solidFill>
                          <a:effectLst/>
                          <a:latin typeface="Frutiger" panose="020B0602020204020204" pitchFamily="34" charset="0"/>
                        </a:rPr>
                        <a:t>End Date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GB" sz="800" b="1" i="0" u="none" strike="noStrike">
                          <a:solidFill>
                            <a:srgbClr val="FFFFFF"/>
                          </a:solidFill>
                          <a:effectLst/>
                          <a:latin typeface="Frutiger" panose="020B0602020204020204" pitchFamily="34" charset="0"/>
                        </a:rPr>
                        <a:t>RAG Status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2822126608"/>
                  </a:ext>
                </a:extLst>
              </a:tr>
              <a:tr h="134968">
                <a:tc>
                  <a:txBody>
                    <a:bodyPr/>
                    <a:lstStyle/>
                    <a:p>
                      <a:pPr algn="l" fontAlgn="ctr"/>
                      <a:r>
                        <a:rPr lang="en-GB" sz="800" b="0" i="0" u="none" strike="noStrike">
                          <a:solidFill>
                            <a:srgbClr val="000000"/>
                          </a:solidFill>
                          <a:effectLst/>
                          <a:latin typeface="Frutiger" panose="020B0602020204020204" pitchFamily="34" charset="0"/>
                        </a:rPr>
                        <a:t>101</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Surgery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The service should ensure there is a dedicated pharmacist to support the service. (Critical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3242142604"/>
                  </a:ext>
                </a:extLst>
              </a:tr>
              <a:tr h="269936">
                <a:tc>
                  <a:txBody>
                    <a:bodyPr/>
                    <a:lstStyle/>
                    <a:p>
                      <a:pPr algn="l" fontAlgn="ctr"/>
                      <a:r>
                        <a:rPr lang="en-GB" sz="800" b="0" i="0" u="none" strike="noStrike">
                          <a:solidFill>
                            <a:srgbClr val="000000"/>
                          </a:solidFill>
                          <a:effectLst/>
                          <a:latin typeface="Frutiger" panose="020B0602020204020204" pitchFamily="34" charset="0"/>
                        </a:rPr>
                        <a:t>106</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The trust must ensure daily and weekly checks on resuscitation equipment is maintained in line with trust guidance.  (Medicine)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Frutiger" panose="020B0602020204020204" pitchFamily="34" charset="0"/>
                        </a:rPr>
                        <a:t>30/09/2022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a:solidFill>
                            <a:srgbClr val="FFFFFF"/>
                          </a:solidFill>
                          <a:effectLst/>
                          <a:latin typeface="Frutiger" panose="020B0602020204020204" pitchFamily="34" charset="0"/>
                        </a:rPr>
                        <a:t>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865326427"/>
                  </a:ext>
                </a:extLst>
              </a:tr>
              <a:tr h="134968">
                <a:tc>
                  <a:txBody>
                    <a:bodyPr/>
                    <a:lstStyle/>
                    <a:p>
                      <a:pPr algn="l" fontAlgn="ctr"/>
                      <a:r>
                        <a:rPr lang="en-GB" sz="800" b="0" i="0" u="none" strike="noStrike">
                          <a:solidFill>
                            <a:srgbClr val="000000"/>
                          </a:solidFill>
                          <a:effectLst/>
                          <a:latin typeface="Frutiger" panose="020B0602020204020204" pitchFamily="34" charset="0"/>
                        </a:rPr>
                        <a:t>107</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The trust must ensure medicines are stored and managed appropriately.  (Medicine)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Frutiger" panose="020B0602020204020204" pitchFamily="34" charset="0"/>
                        </a:rPr>
                        <a:t>30/09/2022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a:solidFill>
                            <a:srgbClr val="FFFFFF"/>
                          </a:solidFill>
                          <a:effectLst/>
                          <a:latin typeface="Frutiger" panose="020B0602020204020204" pitchFamily="34" charset="0"/>
                        </a:rPr>
                        <a:t>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3474016045"/>
                  </a:ext>
                </a:extLst>
              </a:tr>
              <a:tr h="269936">
                <a:tc>
                  <a:txBody>
                    <a:bodyPr/>
                    <a:lstStyle/>
                    <a:p>
                      <a:pPr algn="l" fontAlgn="ctr"/>
                      <a:r>
                        <a:rPr lang="en-GB" sz="800" b="0" i="0" u="none" strike="noStrike">
                          <a:solidFill>
                            <a:srgbClr val="000000"/>
                          </a:solidFill>
                          <a:effectLst/>
                          <a:latin typeface="Frutiger" panose="020B0602020204020204" pitchFamily="34" charset="0"/>
                        </a:rPr>
                        <a:t>118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The trust should develop a formalised vision and strategy in radiology. (Diagnostic Imaging)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a:solidFill>
                            <a:srgbClr val="FFFFFF"/>
                          </a:solidFill>
                          <a:effectLst/>
                          <a:latin typeface="Frutiger" panose="020B0602020204020204" pitchFamily="34" charset="0"/>
                        </a:rPr>
                        <a:t>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3803316837"/>
                  </a:ext>
                </a:extLst>
              </a:tr>
              <a:tr h="269936">
                <a:tc>
                  <a:txBody>
                    <a:bodyPr/>
                    <a:lstStyle/>
                    <a:p>
                      <a:pPr algn="l" fontAlgn="ctr"/>
                      <a:r>
                        <a:rPr lang="en-GB" sz="800" b="0" i="0" u="none" strike="noStrike">
                          <a:solidFill>
                            <a:srgbClr val="000000"/>
                          </a:solidFill>
                          <a:effectLst/>
                          <a:latin typeface="Frutiger" panose="020B0602020204020204" pitchFamily="34" charset="0"/>
                        </a:rPr>
                        <a:t>122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Surgery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The service should ensure that doctors mandatory training compliance is in line with the trust targets. (Critical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a:solidFill>
                            <a:srgbClr val="FFFFFF"/>
                          </a:solidFill>
                          <a:effectLst/>
                          <a:latin typeface="Frutiger" panose="020B0602020204020204" pitchFamily="34" charset="0"/>
                        </a:rPr>
                        <a:t>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4026562134"/>
                  </a:ext>
                </a:extLst>
              </a:tr>
              <a:tr h="269936">
                <a:tc>
                  <a:txBody>
                    <a:bodyPr/>
                    <a:lstStyle/>
                    <a:p>
                      <a:pPr algn="l" fontAlgn="ctr"/>
                      <a:r>
                        <a:rPr lang="en-GB" sz="800" b="0" i="0" u="none" strike="noStrike">
                          <a:solidFill>
                            <a:srgbClr val="000000"/>
                          </a:solidFill>
                          <a:effectLst/>
                          <a:latin typeface="Frutiger" panose="020B0602020204020204" pitchFamily="34" charset="0"/>
                        </a:rPr>
                        <a:t>123</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Clinical Support Services</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The trust should ensure that staff are up to date with mandatory training. (Diagnostic Imaging)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a:solidFill>
                            <a:srgbClr val="FFFFFF"/>
                          </a:solidFill>
                          <a:effectLst/>
                          <a:latin typeface="Frutiger" panose="020B0602020204020204" pitchFamily="34" charset="0"/>
                        </a:rPr>
                        <a:t>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1938113759"/>
                  </a:ext>
                </a:extLst>
              </a:tr>
              <a:tr h="269936">
                <a:tc>
                  <a:txBody>
                    <a:bodyPr/>
                    <a:lstStyle/>
                    <a:p>
                      <a:pPr algn="l" fontAlgn="ctr"/>
                      <a:r>
                        <a:rPr lang="en-GB" sz="800" b="0" i="0" u="none" strike="noStrike">
                          <a:solidFill>
                            <a:srgbClr val="000000"/>
                          </a:solidFill>
                          <a:effectLst/>
                          <a:latin typeface="Frutiger" panose="020B0602020204020204" pitchFamily="34" charset="0"/>
                        </a:rPr>
                        <a:t>124</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Women and Children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Must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The trust must monitor medical staff training rates, and improve appraisal rates to meet the trust target.  (Maternity)</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Frutiger" panose="020B0602020204020204" pitchFamily="34" charset="0"/>
                        </a:rPr>
                        <a:t>30/11/2022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dirty="0">
                          <a:solidFill>
                            <a:srgbClr val="FFFFFF"/>
                          </a:solidFill>
                          <a:effectLst/>
                          <a:latin typeface="Frutiger" panose="020B0602020204020204" pitchFamily="34" charset="0"/>
                        </a:rPr>
                        <a:t>A</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871308391"/>
                  </a:ext>
                </a:extLst>
              </a:tr>
              <a:tr h="134968">
                <a:tc>
                  <a:txBody>
                    <a:bodyPr/>
                    <a:lstStyle/>
                    <a:p>
                      <a:pPr algn="l" fontAlgn="ctr"/>
                      <a:r>
                        <a:rPr lang="en-GB" sz="800" b="0" i="0" u="none" strike="noStrike">
                          <a:solidFill>
                            <a:srgbClr val="000000"/>
                          </a:solidFill>
                          <a:effectLst/>
                          <a:latin typeface="Frutiger" panose="020B0602020204020204" pitchFamily="34" charset="0"/>
                        </a:rPr>
                        <a:t>125</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The service should ensure that nursing appraisal rates are in line with trust targets. (Medicine)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dirty="0">
                          <a:solidFill>
                            <a:srgbClr val="FFFFFF"/>
                          </a:solidFill>
                          <a:effectLst/>
                          <a:latin typeface="Frutiger" panose="020B0602020204020204" pitchFamily="34" charset="0"/>
                        </a:rPr>
                        <a:t>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3626723104"/>
                  </a:ext>
                </a:extLst>
              </a:tr>
              <a:tr h="269936">
                <a:tc>
                  <a:txBody>
                    <a:bodyPr/>
                    <a:lstStyle/>
                    <a:p>
                      <a:pPr algn="l" fontAlgn="ctr"/>
                      <a:r>
                        <a:rPr lang="en-GB" sz="800" b="0" i="0" u="none" strike="noStrike">
                          <a:solidFill>
                            <a:srgbClr val="000000"/>
                          </a:solidFill>
                          <a:effectLst/>
                          <a:latin typeface="Frutiger" panose="020B0602020204020204" pitchFamily="34" charset="0"/>
                        </a:rPr>
                        <a:t>126</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The service should ensure mandatory and safeguarding training amongst medical staff is completed in line with trust targets. (Medicine)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Frutiger" panose="020B0602020204020204" pitchFamily="34" charset="0"/>
                        </a:rPr>
                        <a:t>31/10/2022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a:solidFill>
                            <a:srgbClr val="FFFFFF"/>
                          </a:solidFill>
                          <a:effectLst/>
                          <a:latin typeface="Frutiger" panose="020B0602020204020204" pitchFamily="34" charset="0"/>
                        </a:rPr>
                        <a:t>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572419656"/>
                  </a:ext>
                </a:extLst>
              </a:tr>
              <a:tr h="269936">
                <a:tc>
                  <a:txBody>
                    <a:bodyPr/>
                    <a:lstStyle/>
                    <a:p>
                      <a:pPr algn="l" fontAlgn="ctr"/>
                      <a:r>
                        <a:rPr lang="en-GB" sz="800" b="0" i="0" u="none" strike="noStrike">
                          <a:solidFill>
                            <a:srgbClr val="000000"/>
                          </a:solidFill>
                          <a:effectLst/>
                          <a:latin typeface="Frutiger" panose="020B0602020204020204" pitchFamily="34" charset="0"/>
                        </a:rPr>
                        <a:t>127</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The service should ensure that nursing appraisal rates are in line with trust targets. (Urgent &amp; Emergency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Frutiger" panose="020B0602020204020204" pitchFamily="34" charset="0"/>
                        </a:rPr>
                        <a:t>30/11/2022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a:solidFill>
                            <a:srgbClr val="FFFFFF"/>
                          </a:solidFill>
                          <a:effectLst/>
                          <a:latin typeface="Frutiger" panose="020B0602020204020204" pitchFamily="34" charset="0"/>
                        </a:rPr>
                        <a:t>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1180772099"/>
                  </a:ext>
                </a:extLst>
              </a:tr>
              <a:tr h="269936">
                <a:tc>
                  <a:txBody>
                    <a:bodyPr/>
                    <a:lstStyle/>
                    <a:p>
                      <a:pPr algn="l" fontAlgn="ctr"/>
                      <a:r>
                        <a:rPr lang="en-GB" sz="800" b="0" i="0" u="none" strike="noStrike">
                          <a:solidFill>
                            <a:srgbClr val="000000"/>
                          </a:solidFill>
                          <a:effectLst/>
                          <a:latin typeface="Frutiger" panose="020B0602020204020204" pitchFamily="34" charset="0"/>
                        </a:rPr>
                        <a:t>128</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ctr"/>
                      <a:r>
                        <a:rPr lang="en-GB" sz="800" b="0" i="0" u="none" strike="noStrike">
                          <a:solidFill>
                            <a:srgbClr val="000000"/>
                          </a:solidFill>
                          <a:effectLst/>
                          <a:latin typeface="Frutiger" panose="020B0602020204020204" pitchFamily="34" charset="0"/>
                        </a:rPr>
                        <a:t>The service should ensure that all staff complete safeguarding adults and children’s’ training.  (Urgent &amp; Emergency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Frutiger" panose="020B0602020204020204" pitchFamily="34" charset="0"/>
                        </a:rPr>
                        <a:t>30/11/2022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ctr"/>
                      <a:r>
                        <a:rPr lang="en-GB" sz="800" b="1" i="0" u="none" strike="noStrike">
                          <a:solidFill>
                            <a:srgbClr val="FFFFFF"/>
                          </a:solidFill>
                          <a:effectLst/>
                          <a:latin typeface="Frutiger" panose="020B0602020204020204" pitchFamily="34" charset="0"/>
                        </a:rPr>
                        <a:t>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285967085"/>
                  </a:ext>
                </a:extLst>
              </a:tr>
              <a:tr h="269936">
                <a:tc>
                  <a:txBody>
                    <a:bodyPr/>
                    <a:lstStyle/>
                    <a:p>
                      <a:pPr algn="l" fontAlgn="ctr"/>
                      <a:r>
                        <a:rPr lang="en-GB" sz="800" b="0" i="0" u="none" strike="noStrike">
                          <a:solidFill>
                            <a:srgbClr val="000000"/>
                          </a:solidFill>
                          <a:effectLst/>
                          <a:latin typeface="Frutiger" panose="020B0602020204020204" pitchFamily="34" charset="0"/>
                        </a:rPr>
                        <a:t>129</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Medicine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Should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Frutiger" panose="020B0602020204020204" pitchFamily="34" charset="0"/>
                        </a:rPr>
                        <a:t>The service should ensure all medical staff complete appropriate levels of safeguarding training for adults and children. (Urgent &amp; Emergency Care)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Frutiger" panose="020B0602020204020204" pitchFamily="34" charset="0"/>
                        </a:rPr>
                        <a:t>30/11/2022</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GB" sz="800" b="1" i="0" u="none" strike="noStrike" dirty="0">
                          <a:solidFill>
                            <a:srgbClr val="FFFFFF"/>
                          </a:solidFill>
                          <a:effectLst/>
                          <a:latin typeface="Frutiger" panose="020B0602020204020204" pitchFamily="34" charset="0"/>
                        </a:rPr>
                        <a:t>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1432300130"/>
                  </a:ext>
                </a:extLst>
              </a:tr>
            </a:tbl>
          </a:graphicData>
        </a:graphic>
      </p:graphicFrame>
    </p:spTree>
    <p:extLst>
      <p:ext uri="{BB962C8B-B14F-4D97-AF65-F5344CB8AC3E}">
        <p14:creationId xmlns:p14="http://schemas.microsoft.com/office/powerpoint/2010/main" val="3460963456"/>
      </p:ext>
    </p:extLst>
  </p:cSld>
  <p:clrMapOvr>
    <a:masterClrMapping/>
  </p:clrMapOvr>
</p:sld>
</file>

<file path=ppt/theme/theme1.xml><?xml version="1.0" encoding="utf-8"?>
<a:theme xmlns:a="http://schemas.openxmlformats.org/drawingml/2006/main" name="QEH PPT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QEH PPT Template" id="{E52AE168-F0DE-C945-8487-76D5DF7A4508}" vid="{EC338B30-6D58-0B4D-897F-7AC1C0E08A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QEH PPT Template</Template>
  <TotalTime>8989</TotalTime>
  <Words>1549</Words>
  <Application>Microsoft Office PowerPoint</Application>
  <PresentationFormat>On-screen Show (16:9)</PresentationFormat>
  <Paragraphs>254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Frutiger</vt:lpstr>
      <vt:lpstr>QEH PPT Template</vt:lpstr>
      <vt:lpstr>Compliance Plan Update Reporting for July and August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QEHKL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Update on  Integrated Quality Improvement Plan (IQIP)</dc:title>
  <dc:creator>Davidson, Sarah</dc:creator>
  <cp:lastModifiedBy>Notley, Louise</cp:lastModifiedBy>
  <cp:revision>702</cp:revision>
  <cp:lastPrinted>2022-09-02T09:46:38Z</cp:lastPrinted>
  <dcterms:created xsi:type="dcterms:W3CDTF">2020-06-23T12:12:08Z</dcterms:created>
  <dcterms:modified xsi:type="dcterms:W3CDTF">2022-09-19T15:43:52Z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54805998-42ab-48f1-a9ed-9426ba0393ba</vt:lpwstr>
  </property>
</Properties>
</file>