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handoutMasterIdLst>
    <p:handoutMasterId r:id="rId11"/>
  </p:handoutMasterIdLst>
  <p:sldIdLst>
    <p:sldId id="256" r:id="rId2"/>
    <p:sldId id="257" r:id="rId3"/>
    <p:sldId id="399" r:id="rId4"/>
    <p:sldId id="260" r:id="rId5"/>
    <p:sldId id="261" r:id="rId6"/>
    <p:sldId id="404" r:id="rId7"/>
    <p:sldId id="405" r:id="rId8"/>
    <p:sldId id="406" r:id="rId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Connell, Amy" initials="OA" lastIdx="1" clrIdx="0">
    <p:extLst>
      <p:ext uri="{19B8F6BF-5375-455C-9EA6-DF929625EA0E}">
        <p15:presenceInfo xmlns:p15="http://schemas.microsoft.com/office/powerpoint/2012/main" userId="S::Amy.OConnell@qehkl.nhs.uk::6183c5b0-59f5-4243-898d-a6647d2dfe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E1F2"/>
    <a:srgbClr val="F5C967"/>
    <a:srgbClr val="99CBF1"/>
    <a:srgbClr val="ABD095"/>
    <a:srgbClr val="DAECFA"/>
    <a:srgbClr val="9BD1EE"/>
    <a:srgbClr val="96E0F2"/>
    <a:srgbClr val="0072CE"/>
    <a:srgbClr val="F2F2F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16" autoAdjust="0"/>
    <p:restoredTop sz="96291" autoAdjust="0"/>
  </p:normalViewPr>
  <p:slideViewPr>
    <p:cSldViewPr snapToGrid="0" snapToObjects="1">
      <p:cViewPr varScale="1">
        <p:scale>
          <a:sx n="109" d="100"/>
          <a:sy n="109" d="100"/>
        </p:scale>
        <p:origin x="108" y="54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2D1E9BBC-C10B-3843-8806-F95B239835E0}" type="datetimeFigureOut">
              <a:rPr lang="en-US" smtClean="0"/>
              <a:t>7/18/2022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E63B9FA-56C0-574C-AFD4-ABE042D74424}" type="slidenum">
              <a:rPr lang="en-US" smtClean="0"/>
              <a:t>‹#›</a:t>
            </a:fld>
            <a:endParaRPr lang="en-US" dirty="0"/>
          </a:p>
        </p:txBody>
      </p:sp>
    </p:spTree>
    <p:extLst>
      <p:ext uri="{BB962C8B-B14F-4D97-AF65-F5344CB8AC3E}">
        <p14:creationId xmlns:p14="http://schemas.microsoft.com/office/powerpoint/2010/main" val="70622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0106EE9F-32D9-467B-8868-065870EC1A55}" type="datetimeFigureOut">
              <a:rPr lang="en-GB" smtClean="0"/>
              <a:t>18/07/2022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CF7BBB-4451-43D0-B6C5-4AE5D925CD89}" type="slidenum">
              <a:rPr lang="en-GB" smtClean="0"/>
              <a:t>‹#›</a:t>
            </a:fld>
            <a:endParaRPr lang="en-GB" dirty="0"/>
          </a:p>
        </p:txBody>
      </p:sp>
    </p:spTree>
    <p:extLst>
      <p:ext uri="{BB962C8B-B14F-4D97-AF65-F5344CB8AC3E}">
        <p14:creationId xmlns:p14="http://schemas.microsoft.com/office/powerpoint/2010/main" val="247072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pic>
        <p:nvPicPr>
          <p:cNvPr id="7" name="Picture 6" descr="A person standing in a room&#10;&#10;Description automatically generated">
            <a:extLst>
              <a:ext uri="{FF2B5EF4-FFF2-40B4-BE49-F238E27FC236}">
                <a16:creationId xmlns:a16="http://schemas.microsoft.com/office/drawing/2014/main" id="{E72909B3-BF12-A346-BF2C-D7BCD1F33B22}"/>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
            <a:ext cx="9143999" cy="5143500"/>
          </a:xfrm>
          <a:prstGeom prst="rect">
            <a:avLst/>
          </a:prstGeom>
        </p:spPr>
      </p:pic>
      <p:pic>
        <p:nvPicPr>
          <p:cNvPr id="8" name="Picture 7">
            <a:extLst>
              <a:ext uri="{FF2B5EF4-FFF2-40B4-BE49-F238E27FC236}">
                <a16:creationId xmlns:a16="http://schemas.microsoft.com/office/drawing/2014/main" id="{8920907B-3644-A948-9C4E-2F7F8C72F60D}"/>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0" y="2324100"/>
            <a:ext cx="9144000" cy="2819400"/>
          </a:xfrm>
          <a:prstGeom prst="rect">
            <a:avLst/>
          </a:prstGeom>
        </p:spPr>
      </p:pic>
      <p:pic>
        <p:nvPicPr>
          <p:cNvPr id="10" name="Picture 9">
            <a:extLst>
              <a:ext uri="{FF2B5EF4-FFF2-40B4-BE49-F238E27FC236}">
                <a16:creationId xmlns:a16="http://schemas.microsoft.com/office/drawing/2014/main" id="{856A4710-0A63-EF40-BAD3-CA48BB01C894}"/>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7006156" y="226104"/>
            <a:ext cx="2137844" cy="1409700"/>
          </a:xfrm>
          <a:prstGeom prst="rect">
            <a:avLst/>
          </a:prstGeom>
        </p:spPr>
      </p:pic>
      <p:pic>
        <p:nvPicPr>
          <p:cNvPr id="11" name="Picture 10">
            <a:extLst>
              <a:ext uri="{FF2B5EF4-FFF2-40B4-BE49-F238E27FC236}">
                <a16:creationId xmlns:a16="http://schemas.microsoft.com/office/drawing/2014/main" id="{F056589C-9D45-9647-8C40-150A2F427FB4}"/>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431689" y="4344468"/>
            <a:ext cx="1504687" cy="460450"/>
          </a:xfrm>
          <a:prstGeom prst="rect">
            <a:avLst/>
          </a:prstGeom>
        </p:spPr>
      </p:pic>
      <p:sp>
        <p:nvSpPr>
          <p:cNvPr id="2" name="Title 1">
            <a:extLst>
              <a:ext uri="{FF2B5EF4-FFF2-40B4-BE49-F238E27FC236}">
                <a16:creationId xmlns:a16="http://schemas.microsoft.com/office/drawing/2014/main" id="{BACCC22D-FC5D-F04C-9ACA-8E24F4400AD7}"/>
              </a:ext>
            </a:extLst>
          </p:cNvPr>
          <p:cNvSpPr>
            <a:spLocks noGrp="1"/>
          </p:cNvSpPr>
          <p:nvPr>
            <p:ph type="title" hasCustomPrompt="1"/>
          </p:nvPr>
        </p:nvSpPr>
        <p:spPr>
          <a:xfrm>
            <a:off x="4305782" y="3650326"/>
            <a:ext cx="4505978" cy="694142"/>
          </a:xfrm>
        </p:spPr>
        <p:txBody>
          <a:bodyPr>
            <a:normAutofit/>
          </a:bodyPr>
          <a:lstStyle>
            <a:lvl1pPr algn="r">
              <a:defRPr sz="2400"/>
            </a:lvl1pPr>
          </a:lstStyle>
          <a:p>
            <a:r>
              <a:rPr lang="en-GB" dirty="0"/>
              <a:t>Title (Line 1)</a:t>
            </a:r>
            <a:br>
              <a:rPr lang="en-GB" dirty="0"/>
            </a:br>
            <a:r>
              <a:rPr lang="en-GB" dirty="0"/>
              <a:t>Title (Line 2)</a:t>
            </a:r>
            <a:endParaRPr lang="en-US" dirty="0"/>
          </a:p>
        </p:txBody>
      </p:sp>
      <p:sp>
        <p:nvSpPr>
          <p:cNvPr id="18" name="Text Placeholder 17">
            <a:extLst>
              <a:ext uri="{FF2B5EF4-FFF2-40B4-BE49-F238E27FC236}">
                <a16:creationId xmlns:a16="http://schemas.microsoft.com/office/drawing/2014/main" id="{A93F8C34-7CEA-F846-9534-B9B224D1CA0F}"/>
              </a:ext>
            </a:extLst>
          </p:cNvPr>
          <p:cNvSpPr>
            <a:spLocks noGrp="1"/>
          </p:cNvSpPr>
          <p:nvPr>
            <p:ph type="body" sz="quarter" idx="10" hasCustomPrompt="1"/>
          </p:nvPr>
        </p:nvSpPr>
        <p:spPr>
          <a:xfrm>
            <a:off x="4305300" y="4450151"/>
            <a:ext cx="4506913" cy="265815"/>
          </a:xfrm>
        </p:spPr>
        <p:txBody>
          <a:bodyPr>
            <a:noAutofit/>
          </a:bodyPr>
          <a:lstStyle>
            <a:lvl1pPr marL="0" indent="0" algn="r">
              <a:buNone/>
              <a:defRPr sz="1200">
                <a:solidFill>
                  <a:schemeClr val="tx1"/>
                </a:solidFill>
              </a:defRPr>
            </a:lvl1pPr>
            <a:lvl2pPr algn="r">
              <a:defRPr sz="1400"/>
            </a:lvl2pPr>
            <a:lvl3pPr algn="r">
              <a:defRPr sz="1200"/>
            </a:lvl3pPr>
            <a:lvl4pPr algn="r">
              <a:defRPr sz="1400"/>
            </a:lvl4pPr>
            <a:lvl5pPr algn="r">
              <a:defRPr sz="1400"/>
            </a:lvl5pPr>
          </a:lstStyle>
          <a:p>
            <a:pPr lvl="0"/>
            <a:r>
              <a:rPr lang="en-GB" dirty="0"/>
              <a:t>Date</a:t>
            </a:r>
            <a:endParaRPr lang="en-US" dirty="0"/>
          </a:p>
        </p:txBody>
      </p:sp>
    </p:spTree>
    <p:extLst>
      <p:ext uri="{BB962C8B-B14F-4D97-AF65-F5344CB8AC3E}">
        <p14:creationId xmlns:p14="http://schemas.microsoft.com/office/powerpoint/2010/main" val="273393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v3">
    <p:spTree>
      <p:nvGrpSpPr>
        <p:cNvPr id="1" name=""/>
        <p:cNvGrpSpPr/>
        <p:nvPr/>
      </p:nvGrpSpPr>
      <p:grpSpPr>
        <a:xfrm>
          <a:off x="0" y="0"/>
          <a:ext cx="0" cy="0"/>
          <a:chOff x="0" y="0"/>
          <a:chExt cx="0" cy="0"/>
        </a:xfrm>
      </p:grpSpPr>
      <p:pic>
        <p:nvPicPr>
          <p:cNvPr id="6" name="Picture 5" descr="A person in a white shirt&#10;&#10;Description automatically generated">
            <a:extLst>
              <a:ext uri="{FF2B5EF4-FFF2-40B4-BE49-F238E27FC236}">
                <a16:creationId xmlns:a16="http://schemas.microsoft.com/office/drawing/2014/main" id="{E49641BB-1224-384F-B969-AC6043DF22F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616446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v4">
    <p:spTree>
      <p:nvGrpSpPr>
        <p:cNvPr id="1" name=""/>
        <p:cNvGrpSpPr/>
        <p:nvPr/>
      </p:nvGrpSpPr>
      <p:grpSpPr>
        <a:xfrm>
          <a:off x="0" y="0"/>
          <a:ext cx="0" cy="0"/>
          <a:chOff x="0" y="0"/>
          <a:chExt cx="0" cy="0"/>
        </a:xfrm>
      </p:grpSpPr>
      <p:pic>
        <p:nvPicPr>
          <p:cNvPr id="5" name="Picture 4" descr="A picture containing boy, holding, young, board&#10;&#10;Description automatically generated">
            <a:extLst>
              <a:ext uri="{FF2B5EF4-FFF2-40B4-BE49-F238E27FC236}">
                <a16:creationId xmlns:a16="http://schemas.microsoft.com/office/drawing/2014/main" id="{A3285A3D-AD02-E74E-A92A-5625DE82615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80982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v5">
    <p:spTree>
      <p:nvGrpSpPr>
        <p:cNvPr id="1" name=""/>
        <p:cNvGrpSpPr/>
        <p:nvPr/>
      </p:nvGrpSpPr>
      <p:grpSpPr>
        <a:xfrm>
          <a:off x="0" y="0"/>
          <a:ext cx="0" cy="0"/>
          <a:chOff x="0" y="0"/>
          <a:chExt cx="0" cy="0"/>
        </a:xfrm>
      </p:grpSpPr>
      <p:pic>
        <p:nvPicPr>
          <p:cNvPr id="6" name="Picture 5" descr="A close up of a person&#10;&#10;Description automatically generated">
            <a:extLst>
              <a:ext uri="{FF2B5EF4-FFF2-40B4-BE49-F238E27FC236}">
                <a16:creationId xmlns:a16="http://schemas.microsoft.com/office/drawing/2014/main" id="{9B55A6D0-F70C-DD4B-BD9C-4E531AEE24A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323386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efault Body (1 Column)">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6739" y="4608115"/>
            <a:ext cx="2133600" cy="273844"/>
          </a:xfrm>
        </p:spPr>
        <p:txBody>
          <a:bodyPr/>
          <a:lstStyle>
            <a:lvl1pPr algn="l">
              <a:defRPr sz="1200">
                <a:solidFill>
                  <a:schemeClr val="tx1"/>
                </a:solidFill>
              </a:defRPr>
            </a:lvl1pPr>
          </a:lstStyle>
          <a:p>
            <a:fld id="{C76A1C5E-189B-FE4D-A5FE-AC04DE82A55C}" type="slidenum">
              <a:rPr lang="en-US" smtClean="0"/>
              <a:pPr/>
              <a:t>‹#›</a:t>
            </a:fld>
            <a:endParaRPr lang="en-US" dirty="0"/>
          </a:p>
        </p:txBody>
      </p:sp>
      <p:sp>
        <p:nvSpPr>
          <p:cNvPr id="11" name="Text Placeholder 10">
            <a:extLst>
              <a:ext uri="{FF2B5EF4-FFF2-40B4-BE49-F238E27FC236}">
                <a16:creationId xmlns:a16="http://schemas.microsoft.com/office/drawing/2014/main" id="{548F3C65-8FA0-1443-841E-6B573D31752E}"/>
              </a:ext>
            </a:extLst>
          </p:cNvPr>
          <p:cNvSpPr>
            <a:spLocks noGrp="1"/>
          </p:cNvSpPr>
          <p:nvPr>
            <p:ph type="body" sz="quarter" idx="13" hasCustomPrompt="1"/>
          </p:nvPr>
        </p:nvSpPr>
        <p:spPr>
          <a:xfrm>
            <a:off x="456739" y="763588"/>
            <a:ext cx="8229600" cy="555926"/>
          </a:xfrm>
        </p:spPr>
        <p:txBody>
          <a:bodyPr>
            <a:noAutofit/>
          </a:bodyPr>
          <a:lstStyle>
            <a:lvl1pPr marL="0" indent="0">
              <a:buNone/>
              <a:defRPr sz="1200">
                <a:latin typeface="+mj-lt"/>
              </a:defRPr>
            </a:lvl1pPr>
            <a:lvl2pPr marL="457200" indent="0">
              <a:buNone/>
              <a:defRPr sz="1400">
                <a:latin typeface="+mj-lt"/>
              </a:defRPr>
            </a:lvl2pPr>
            <a:lvl3pPr marL="914400" indent="0">
              <a:buNone/>
              <a:defRPr sz="1200">
                <a:latin typeface="+mj-lt"/>
              </a:defRPr>
            </a:lvl3pPr>
            <a:lvl4pPr marL="1371600" indent="0">
              <a:buNone/>
              <a:defRPr sz="1400">
                <a:latin typeface="+mj-lt"/>
              </a:defRPr>
            </a:lvl4pPr>
            <a:lvl5pPr marL="1828800" indent="0">
              <a:buNone/>
              <a:defRPr sz="1400">
                <a:latin typeface="+mj-lt"/>
              </a:defRPr>
            </a:lvl5pPr>
          </a:lstStyle>
          <a:p>
            <a:pPr lvl="0"/>
            <a:r>
              <a:rPr lang="en-GB" dirty="0"/>
              <a:t>Heading 2</a:t>
            </a:r>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1484313"/>
            <a:ext cx="8229600" cy="2862261"/>
          </a:xfrm>
        </p:spPr>
        <p:txBody>
          <a:bodyPr numCol="1" spcCol="360000">
            <a:normAutofit/>
          </a:bodyPr>
          <a:lstStyle>
            <a:lvl1pPr marL="0" indent="0">
              <a:buNone/>
              <a:defRPr sz="900">
                <a:solidFill>
                  <a:schemeClr val="tx1">
                    <a:lumMod val="65000"/>
                    <a:lumOff val="35000"/>
                  </a:schemeClr>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8529655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efault Body (2 Columns)">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6739" y="4608115"/>
            <a:ext cx="2133600" cy="273844"/>
          </a:xfrm>
        </p:spPr>
        <p:txBody>
          <a:bodyPr/>
          <a:lstStyle>
            <a:lvl1pPr algn="l">
              <a:defRPr sz="1200">
                <a:solidFill>
                  <a:schemeClr val="tx1"/>
                </a:solidFill>
              </a:defRPr>
            </a:lvl1pPr>
          </a:lstStyle>
          <a:p>
            <a:fld id="{C76A1C5E-189B-FE4D-A5FE-AC04DE82A55C}" type="slidenum">
              <a:rPr lang="en-US" smtClean="0"/>
              <a:pPr/>
              <a:t>‹#›</a:t>
            </a:fld>
            <a:endParaRPr lang="en-US" dirty="0"/>
          </a:p>
        </p:txBody>
      </p:sp>
      <p:sp>
        <p:nvSpPr>
          <p:cNvPr id="11" name="Text Placeholder 10">
            <a:extLst>
              <a:ext uri="{FF2B5EF4-FFF2-40B4-BE49-F238E27FC236}">
                <a16:creationId xmlns:a16="http://schemas.microsoft.com/office/drawing/2014/main" id="{548F3C65-8FA0-1443-841E-6B573D31752E}"/>
              </a:ext>
            </a:extLst>
          </p:cNvPr>
          <p:cNvSpPr>
            <a:spLocks noGrp="1"/>
          </p:cNvSpPr>
          <p:nvPr>
            <p:ph type="body" sz="quarter" idx="13" hasCustomPrompt="1"/>
          </p:nvPr>
        </p:nvSpPr>
        <p:spPr>
          <a:xfrm>
            <a:off x="456739" y="763588"/>
            <a:ext cx="8229600" cy="555926"/>
          </a:xfrm>
        </p:spPr>
        <p:txBody>
          <a:bodyPr>
            <a:noAutofit/>
          </a:bodyPr>
          <a:lstStyle>
            <a:lvl1pPr marL="0" indent="0">
              <a:buNone/>
              <a:defRPr sz="1200">
                <a:latin typeface="+mj-lt"/>
              </a:defRPr>
            </a:lvl1pPr>
            <a:lvl2pPr marL="457200" indent="0">
              <a:buNone/>
              <a:defRPr sz="1400">
                <a:latin typeface="+mj-lt"/>
              </a:defRPr>
            </a:lvl2pPr>
            <a:lvl3pPr marL="914400" indent="0">
              <a:buNone/>
              <a:defRPr sz="1200">
                <a:latin typeface="+mj-lt"/>
              </a:defRPr>
            </a:lvl3pPr>
            <a:lvl4pPr marL="1371600" indent="0">
              <a:buNone/>
              <a:defRPr sz="1400">
                <a:latin typeface="+mj-lt"/>
              </a:defRPr>
            </a:lvl4pPr>
            <a:lvl5pPr marL="1828800" indent="0">
              <a:buNone/>
              <a:defRPr sz="1400">
                <a:latin typeface="+mj-lt"/>
              </a:defRPr>
            </a:lvl5pPr>
          </a:lstStyle>
          <a:p>
            <a:pPr lvl="0"/>
            <a:r>
              <a:rPr lang="en-GB" dirty="0"/>
              <a:t>Heading 2</a:t>
            </a:r>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1484313"/>
            <a:ext cx="8229600" cy="2862261"/>
          </a:xfrm>
        </p:spPr>
        <p:txBody>
          <a:bodyPr numCol="2" spcCol="360000">
            <a:normAutofit/>
          </a:bodyPr>
          <a:lstStyle>
            <a:lvl1pPr marL="0" indent="0">
              <a:buNone/>
              <a:defRPr sz="900">
                <a:solidFill>
                  <a:schemeClr val="tx1">
                    <a:lumMod val="65000"/>
                    <a:lumOff val="35000"/>
                  </a:schemeClr>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199519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fault Body + Chart (2 Columns)">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6739" y="4608115"/>
            <a:ext cx="2133600" cy="273844"/>
          </a:xfrm>
        </p:spPr>
        <p:txBody>
          <a:bodyPr/>
          <a:lstStyle>
            <a:lvl1pPr algn="l">
              <a:defRPr sz="1200">
                <a:solidFill>
                  <a:schemeClr val="tx1"/>
                </a:solidFill>
              </a:defRPr>
            </a:lvl1pPr>
          </a:lstStyle>
          <a:p>
            <a:fld id="{C76A1C5E-189B-FE4D-A5FE-AC04DE82A55C}" type="slidenum">
              <a:rPr lang="en-US" smtClean="0"/>
              <a:pPr/>
              <a:t>‹#›</a:t>
            </a:fld>
            <a:endParaRPr lang="en-US" dirty="0"/>
          </a:p>
        </p:txBody>
      </p:sp>
      <p:sp>
        <p:nvSpPr>
          <p:cNvPr id="11" name="Text Placeholder 10">
            <a:extLst>
              <a:ext uri="{FF2B5EF4-FFF2-40B4-BE49-F238E27FC236}">
                <a16:creationId xmlns:a16="http://schemas.microsoft.com/office/drawing/2014/main" id="{548F3C65-8FA0-1443-841E-6B573D31752E}"/>
              </a:ext>
            </a:extLst>
          </p:cNvPr>
          <p:cNvSpPr>
            <a:spLocks noGrp="1"/>
          </p:cNvSpPr>
          <p:nvPr>
            <p:ph type="body" sz="quarter" idx="13" hasCustomPrompt="1"/>
          </p:nvPr>
        </p:nvSpPr>
        <p:spPr>
          <a:xfrm>
            <a:off x="456739" y="763588"/>
            <a:ext cx="8229600" cy="555926"/>
          </a:xfrm>
        </p:spPr>
        <p:txBody>
          <a:bodyPr>
            <a:noAutofit/>
          </a:bodyPr>
          <a:lstStyle>
            <a:lvl1pPr marL="0" indent="0">
              <a:buNone/>
              <a:defRPr sz="1200">
                <a:solidFill>
                  <a:schemeClr val="tx1"/>
                </a:solidFill>
                <a:latin typeface="+mj-lt"/>
              </a:defRPr>
            </a:lvl1pPr>
            <a:lvl2pPr marL="457200" indent="0">
              <a:buNone/>
              <a:defRPr sz="1400">
                <a:latin typeface="+mj-lt"/>
              </a:defRPr>
            </a:lvl2pPr>
            <a:lvl3pPr marL="914400" indent="0">
              <a:buNone/>
              <a:defRPr sz="1200">
                <a:latin typeface="+mj-lt"/>
              </a:defRPr>
            </a:lvl3pPr>
            <a:lvl4pPr marL="1371600" indent="0">
              <a:buNone/>
              <a:defRPr sz="1400">
                <a:latin typeface="+mj-lt"/>
              </a:defRPr>
            </a:lvl4pPr>
            <a:lvl5pPr marL="1828800" indent="0">
              <a:buNone/>
              <a:defRPr sz="1400">
                <a:latin typeface="+mj-lt"/>
              </a:defRPr>
            </a:lvl5pPr>
          </a:lstStyle>
          <a:p>
            <a:pPr lvl="0"/>
            <a:r>
              <a:rPr lang="en-GB" dirty="0"/>
              <a:t>Heading 2</a:t>
            </a:r>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1484313"/>
            <a:ext cx="3929062" cy="2862261"/>
          </a:xfrm>
        </p:spPr>
        <p:txBody>
          <a:bodyPr numCol="2"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
        <p:nvSpPr>
          <p:cNvPr id="7" name="Chart Placeholder 6">
            <a:extLst>
              <a:ext uri="{FF2B5EF4-FFF2-40B4-BE49-F238E27FC236}">
                <a16:creationId xmlns:a16="http://schemas.microsoft.com/office/drawing/2014/main" id="{0D963042-0ECE-FB44-9F2A-4618A24FFA79}"/>
              </a:ext>
            </a:extLst>
          </p:cNvPr>
          <p:cNvSpPr>
            <a:spLocks noGrp="1"/>
          </p:cNvSpPr>
          <p:nvPr>
            <p:ph type="chart" sz="quarter" idx="15"/>
          </p:nvPr>
        </p:nvSpPr>
        <p:spPr>
          <a:xfrm>
            <a:off x="4757738" y="1484313"/>
            <a:ext cx="3929062" cy="2862262"/>
          </a:xfrm>
        </p:spPr>
        <p:txBody>
          <a:bodyPr/>
          <a:lstStyle>
            <a:lvl1pPr>
              <a:defRPr>
                <a:solidFill>
                  <a:schemeClr val="tx1"/>
                </a:solidFill>
              </a:defRPr>
            </a:lvl1pPr>
          </a:lstStyle>
          <a:p>
            <a:r>
              <a:rPr lang="en-US" dirty="0"/>
              <a:t>Click icon to add chart</a:t>
            </a:r>
          </a:p>
        </p:txBody>
      </p:sp>
    </p:spTree>
    <p:extLst>
      <p:ext uri="{BB962C8B-B14F-4D97-AF65-F5344CB8AC3E}">
        <p14:creationId xmlns:p14="http://schemas.microsoft.com/office/powerpoint/2010/main" val="2374712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efault Body No Subheading (2 Columns)">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862315"/>
            <a:ext cx="8229600" cy="3484260"/>
          </a:xfrm>
        </p:spPr>
        <p:txBody>
          <a:bodyPr numCol="2" spcCol="360000">
            <a:normAutofit/>
          </a:bodyPr>
          <a:lstStyle>
            <a:lvl1pPr marL="0" indent="0">
              <a:buNone/>
              <a:defRPr sz="900">
                <a:solidFill>
                  <a:schemeClr val="tx1">
                    <a:lumMod val="65000"/>
                    <a:lumOff val="35000"/>
                  </a:schemeClr>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2943848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efault Body No Subheading (1 Column)">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862315"/>
            <a:ext cx="8229600" cy="3484260"/>
          </a:xfrm>
        </p:spPr>
        <p:txBody>
          <a:bodyPr numCol="1"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479527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efault Body No Subheading (1 Column + Table)">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862315"/>
            <a:ext cx="8229600" cy="936207"/>
          </a:xfrm>
        </p:spPr>
        <p:txBody>
          <a:bodyPr numCol="1"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
        <p:nvSpPr>
          <p:cNvPr id="4" name="Table Placeholder 3">
            <a:extLst>
              <a:ext uri="{FF2B5EF4-FFF2-40B4-BE49-F238E27FC236}">
                <a16:creationId xmlns:a16="http://schemas.microsoft.com/office/drawing/2014/main" id="{31A68EAD-A229-2B4B-B174-43443089B920}"/>
              </a:ext>
            </a:extLst>
          </p:cNvPr>
          <p:cNvSpPr>
            <a:spLocks noGrp="1"/>
          </p:cNvSpPr>
          <p:nvPr>
            <p:ph type="tbl" sz="quarter" idx="15"/>
          </p:nvPr>
        </p:nvSpPr>
        <p:spPr>
          <a:xfrm>
            <a:off x="457200" y="1925638"/>
            <a:ext cx="8229600" cy="2228850"/>
          </a:xfrm>
        </p:spPr>
        <p:txBody>
          <a:bodyPr/>
          <a:lstStyle>
            <a:lvl1pPr>
              <a:defRPr>
                <a:solidFill>
                  <a:schemeClr val="tx1"/>
                </a:solidFill>
                <a:latin typeface="+mn-lt"/>
              </a:defRPr>
            </a:lvl1pPr>
          </a:lstStyle>
          <a:p>
            <a:r>
              <a:rPr lang="en-US" dirty="0"/>
              <a:t>Click icon to add table</a:t>
            </a:r>
            <a:endParaRPr lang="en-GB" dirty="0"/>
          </a:p>
        </p:txBody>
      </p:sp>
    </p:spTree>
    <p:extLst>
      <p:ext uri="{BB962C8B-B14F-4D97-AF65-F5344CB8AC3E}">
        <p14:creationId xmlns:p14="http://schemas.microsoft.com/office/powerpoint/2010/main" val="29248894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efault Body No Subheading + Chart (1 Column)">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862315"/>
            <a:ext cx="3946967" cy="3484260"/>
          </a:xfrm>
        </p:spPr>
        <p:txBody>
          <a:bodyPr numCol="1"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
        <p:nvSpPr>
          <p:cNvPr id="4" name="Chart Placeholder 3">
            <a:extLst>
              <a:ext uri="{FF2B5EF4-FFF2-40B4-BE49-F238E27FC236}">
                <a16:creationId xmlns:a16="http://schemas.microsoft.com/office/drawing/2014/main" id="{4445BBAA-4B95-AE48-BDAF-4A86268E9DF0}"/>
              </a:ext>
            </a:extLst>
          </p:cNvPr>
          <p:cNvSpPr>
            <a:spLocks noGrp="1"/>
          </p:cNvSpPr>
          <p:nvPr>
            <p:ph type="chart" sz="quarter" idx="15"/>
          </p:nvPr>
        </p:nvSpPr>
        <p:spPr>
          <a:xfrm>
            <a:off x="4739833" y="862314"/>
            <a:ext cx="3946967" cy="3495373"/>
          </a:xfrm>
        </p:spPr>
        <p:txBody>
          <a:bodyPr/>
          <a:lstStyle>
            <a:lvl1pPr>
              <a:defRPr>
                <a:solidFill>
                  <a:schemeClr val="tx1"/>
                </a:solidFill>
              </a:defRPr>
            </a:lvl1pPr>
          </a:lstStyle>
          <a:p>
            <a:r>
              <a:rPr lang="en-US" dirty="0"/>
              <a:t>Click icon to add chart</a:t>
            </a:r>
          </a:p>
        </p:txBody>
      </p:sp>
    </p:spTree>
    <p:extLst>
      <p:ext uri="{BB962C8B-B14F-4D97-AF65-F5344CB8AC3E}">
        <p14:creationId xmlns:p14="http://schemas.microsoft.com/office/powerpoint/2010/main" val="51204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80784D-5F13-8D4E-9FEE-8F0627EADC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9832784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92E0381-7F13-F240-8234-39B56FFFFFB6}"/>
              </a:ext>
            </a:extLst>
          </p:cNvPr>
          <p:cNvPicPr>
            <a:picLocks noChangeAspect="1"/>
          </p:cNvPicPr>
          <p:nvPr userDrawn="1"/>
        </p:nvPicPr>
        <p:blipFill>
          <a:blip r:embed="rId2" cstate="screen">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p:blipFill>
        <p:spPr>
          <a:xfrm>
            <a:off x="0" y="0"/>
            <a:ext cx="9144000" cy="5143500"/>
          </a:xfrm>
          <a:prstGeom prst="rect">
            <a:avLst/>
          </a:prstGeom>
        </p:spPr>
      </p:pic>
    </p:spTree>
    <p:extLst>
      <p:ext uri="{BB962C8B-B14F-4D97-AF65-F5344CB8AC3E}">
        <p14:creationId xmlns:p14="http://schemas.microsoft.com/office/powerpoint/2010/main" val="35758654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Slide (No backgroun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9577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v2">
    <p:spTree>
      <p:nvGrpSpPr>
        <p:cNvPr id="1" name=""/>
        <p:cNvGrpSpPr/>
        <p:nvPr/>
      </p:nvGrpSpPr>
      <p:grpSpPr>
        <a:xfrm>
          <a:off x="0" y="0"/>
          <a:ext cx="0" cy="0"/>
          <a:chOff x="0" y="0"/>
          <a:chExt cx="0" cy="0"/>
        </a:xfrm>
      </p:grpSpPr>
      <p:pic>
        <p:nvPicPr>
          <p:cNvPr id="6" name="Picture 5" descr="A person posing for the camera&#10;&#10;Description automatically generated">
            <a:extLst>
              <a:ext uri="{FF2B5EF4-FFF2-40B4-BE49-F238E27FC236}">
                <a16:creationId xmlns:a16="http://schemas.microsoft.com/office/drawing/2014/main" id="{1078BA14-A2AD-4943-8319-87ABF0DB16C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154943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v3">
    <p:spTree>
      <p:nvGrpSpPr>
        <p:cNvPr id="1" name=""/>
        <p:cNvGrpSpPr/>
        <p:nvPr/>
      </p:nvGrpSpPr>
      <p:grpSpPr>
        <a:xfrm>
          <a:off x="0" y="0"/>
          <a:ext cx="0" cy="0"/>
          <a:chOff x="0" y="0"/>
          <a:chExt cx="0" cy="0"/>
        </a:xfrm>
      </p:grpSpPr>
      <p:pic>
        <p:nvPicPr>
          <p:cNvPr id="6" name="Picture 5" descr="A person in a white shirt&#10;&#10;Description automatically generated">
            <a:extLst>
              <a:ext uri="{FF2B5EF4-FFF2-40B4-BE49-F238E27FC236}">
                <a16:creationId xmlns:a16="http://schemas.microsoft.com/office/drawing/2014/main" id="{E5D0AEB4-37D0-1343-A283-F7453FA06B8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278378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Slide v4">
    <p:spTree>
      <p:nvGrpSpPr>
        <p:cNvPr id="1" name=""/>
        <p:cNvGrpSpPr/>
        <p:nvPr/>
      </p:nvGrpSpPr>
      <p:grpSpPr>
        <a:xfrm>
          <a:off x="0" y="0"/>
          <a:ext cx="0" cy="0"/>
          <a:chOff x="0" y="0"/>
          <a:chExt cx="0" cy="0"/>
        </a:xfrm>
      </p:grpSpPr>
      <p:pic>
        <p:nvPicPr>
          <p:cNvPr id="5" name="Picture 4" descr="A picture containing boy, holding, young, board&#10;&#10;Description automatically generated">
            <a:extLst>
              <a:ext uri="{FF2B5EF4-FFF2-40B4-BE49-F238E27FC236}">
                <a16:creationId xmlns:a16="http://schemas.microsoft.com/office/drawing/2014/main" id="{319F6B48-BDC0-084B-9CBE-CF90C1AAB73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2527855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Slide v5">
    <p:spTree>
      <p:nvGrpSpPr>
        <p:cNvPr id="1" name=""/>
        <p:cNvGrpSpPr/>
        <p:nvPr/>
      </p:nvGrpSpPr>
      <p:grpSpPr>
        <a:xfrm>
          <a:off x="0" y="0"/>
          <a:ext cx="0" cy="0"/>
          <a:chOff x="0" y="0"/>
          <a:chExt cx="0" cy="0"/>
        </a:xfrm>
      </p:grpSpPr>
      <p:pic>
        <p:nvPicPr>
          <p:cNvPr id="6" name="Picture 5" descr="A close up of a person&#10;&#10;Description automatically generated">
            <a:extLst>
              <a:ext uri="{FF2B5EF4-FFF2-40B4-BE49-F238E27FC236}">
                <a16:creationId xmlns:a16="http://schemas.microsoft.com/office/drawing/2014/main" id="{FFBA79D9-FDF9-8746-BF46-5330249D39F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293884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2231CC-4300-6D46-A6D3-D4B3E346CEC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FA83420D-2E46-D048-B8AF-E7481CF7A0B9}"/>
              </a:ext>
            </a:extLst>
          </p:cNvPr>
          <p:cNvSpPr>
            <a:spLocks noGrp="1"/>
          </p:cNvSpPr>
          <p:nvPr>
            <p:ph type="title"/>
          </p:nvPr>
        </p:nvSpPr>
        <p:spPr/>
        <p:txBody>
          <a:bodyPr>
            <a:normAutofit/>
          </a:bodyPr>
          <a:lstStyle>
            <a:lvl1pPr algn="l">
              <a:defRPr sz="2400"/>
            </a:lvl1p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53571AB7-0400-4344-866C-3E015149E07A}"/>
              </a:ext>
            </a:extLst>
          </p:cNvPr>
          <p:cNvSpPr>
            <a:spLocks noGrp="1"/>
          </p:cNvSpPr>
          <p:nvPr>
            <p:ph type="body" sz="quarter" idx="10"/>
          </p:nvPr>
        </p:nvSpPr>
        <p:spPr>
          <a:xfrm>
            <a:off x="457200" y="1249363"/>
            <a:ext cx="8229600" cy="2633662"/>
          </a:xfrm>
        </p:spPr>
        <p:txBody>
          <a:bodyPr>
            <a:normAutofit/>
          </a:bodyPr>
          <a:lstStyle>
            <a:lvl1pPr>
              <a:defRPr sz="1500" b="0">
                <a:solidFill>
                  <a:schemeClr val="tx1"/>
                </a:solidFill>
              </a:defRPr>
            </a:lvl1pPr>
            <a:lvl2pPr>
              <a:defRPr sz="1500" b="0">
                <a:solidFill>
                  <a:schemeClr val="tx1"/>
                </a:solidFill>
              </a:defRPr>
            </a:lvl2pPr>
            <a:lvl3pPr>
              <a:defRPr sz="1500" b="0">
                <a:solidFill>
                  <a:schemeClr val="tx1"/>
                </a:solidFill>
              </a:defRPr>
            </a:lvl3pPr>
            <a:lvl4pPr>
              <a:defRPr sz="1500" b="0">
                <a:solidFill>
                  <a:schemeClr val="tx1"/>
                </a:solidFill>
              </a:defRPr>
            </a:lvl4pPr>
            <a:lvl5pPr>
              <a:defRPr sz="1500" b="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lide Number Placeholder 10">
            <a:extLst>
              <a:ext uri="{FF2B5EF4-FFF2-40B4-BE49-F238E27FC236}">
                <a16:creationId xmlns:a16="http://schemas.microsoft.com/office/drawing/2014/main" id="{57C36EE2-5445-A845-8E63-45A0996F4FDC}"/>
              </a:ext>
            </a:extLst>
          </p:cNvPr>
          <p:cNvSpPr>
            <a:spLocks noGrp="1"/>
          </p:cNvSpPr>
          <p:nvPr>
            <p:ph type="sldNum" sz="quarter" idx="13"/>
          </p:nvPr>
        </p:nvSpPr>
        <p:spPr>
          <a:xfrm>
            <a:off x="457200" y="4611005"/>
            <a:ext cx="2133600" cy="273844"/>
          </a:xfrm>
        </p:spPr>
        <p:txBody>
          <a:bodyPr/>
          <a:lstStyle>
            <a:lvl1pPr algn="l">
              <a:defRPr>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726373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80784D-5F13-8D4E-9FEE-8F0627EADC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306462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v2">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384D88A1-4781-6A44-8B9C-8AE196082D4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861458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5B27BE3-B6F7-1A40-8B3F-3EF7DC1A8ED5}" type="slidenum">
              <a:rPr lang="en-US" smtClean="0"/>
              <a:t>‹#›</a:t>
            </a:fld>
            <a:endParaRPr lang="en-US" dirty="0"/>
          </a:p>
        </p:txBody>
      </p:sp>
    </p:spTree>
    <p:extLst>
      <p:ext uri="{BB962C8B-B14F-4D97-AF65-F5344CB8AC3E}">
        <p14:creationId xmlns:p14="http://schemas.microsoft.com/office/powerpoint/2010/main" val="1941193578"/>
      </p:ext>
    </p:extLst>
  </p:cSld>
  <p:clrMap bg1="lt1" tx1="dk1" bg2="lt2" tx2="dk2" accent1="accent1" accent2="accent2" accent3="accent3" accent4="accent4" accent5="accent5" accent6="accent6" hlink="hlink" folHlink="folHlink"/>
  <p:sldLayoutIdLst>
    <p:sldLayoutId id="2147483659" r:id="rId1"/>
    <p:sldLayoutId id="2147483658" r:id="rId2"/>
    <p:sldLayoutId id="2147483669" r:id="rId3"/>
    <p:sldLayoutId id="2147483670" r:id="rId4"/>
    <p:sldLayoutId id="2147483671" r:id="rId5"/>
    <p:sldLayoutId id="2147483672" r:id="rId6"/>
    <p:sldLayoutId id="2147483657" r:id="rId7"/>
    <p:sldLayoutId id="2147483656" r:id="rId8"/>
    <p:sldLayoutId id="2147483673" r:id="rId9"/>
    <p:sldLayoutId id="2147483674" r:id="rId10"/>
    <p:sldLayoutId id="2147483675" r:id="rId11"/>
    <p:sldLayoutId id="2147483676" r:id="rId12"/>
    <p:sldLayoutId id="2147483662" r:id="rId13"/>
    <p:sldLayoutId id="2147483660" r:id="rId14"/>
    <p:sldLayoutId id="2147483664" r:id="rId15"/>
    <p:sldLayoutId id="2147483661" r:id="rId16"/>
    <p:sldLayoutId id="2147483663" r:id="rId17"/>
    <p:sldLayoutId id="2147483666" r:id="rId18"/>
    <p:sldLayoutId id="2147483665" r:id="rId19"/>
    <p:sldLayoutId id="2147483667" r:id="rId20"/>
    <p:sldLayoutId id="2147483668" r:id="rId21"/>
  </p:sldLayoutIdLst>
  <p:hf sldNum="0" hdr="0" ftr="0" dt="0"/>
  <p:txStyles>
    <p:titleStyle>
      <a:lvl1pPr algn="ctr" defTabSz="457200" rtl="0" eaLnBrk="1" latinLnBrk="0" hangingPunct="1">
        <a:spcBef>
          <a:spcPct val="0"/>
        </a:spcBef>
        <a:buNone/>
        <a:defRPr sz="2400" b="1" kern="1200">
          <a:solidFill>
            <a:srgbClr val="0072CE"/>
          </a:solidFill>
          <a:latin typeface="+mj-lt"/>
          <a:ea typeface="+mj-ea"/>
          <a:cs typeface="+mj-cs"/>
        </a:defRPr>
      </a:lvl1pPr>
    </p:titleStyle>
    <p:bodyStyle>
      <a:lvl1pPr marL="342900" indent="-3429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441" y="3540673"/>
            <a:ext cx="8324016" cy="694142"/>
          </a:xfrm>
        </p:spPr>
        <p:txBody>
          <a:bodyPr>
            <a:normAutofit fontScale="90000"/>
          </a:bodyPr>
          <a:lstStyle/>
          <a:p>
            <a:r>
              <a:rPr lang="en-GB" sz="2000" dirty="0"/>
              <a:t>Compliance Plan Update</a:t>
            </a:r>
            <a:br>
              <a:rPr lang="en-GB" sz="2000" dirty="0"/>
            </a:br>
            <a:r>
              <a:rPr lang="en-GB" sz="2000" dirty="0"/>
              <a:t>Reporting for May and June 2022</a:t>
            </a:r>
            <a:endParaRPr lang="en-GB" sz="2000" b="0" dirty="0"/>
          </a:p>
        </p:txBody>
      </p:sp>
      <p:sp>
        <p:nvSpPr>
          <p:cNvPr id="3" name="Text Placeholder 2"/>
          <p:cNvSpPr>
            <a:spLocks noGrp="1"/>
          </p:cNvSpPr>
          <p:nvPr>
            <p:ph type="body" sz="quarter" idx="10"/>
          </p:nvPr>
        </p:nvSpPr>
        <p:spPr>
          <a:xfrm>
            <a:off x="4305300" y="4443366"/>
            <a:ext cx="4506913" cy="265815"/>
          </a:xfrm>
        </p:spPr>
        <p:txBody>
          <a:bodyPr/>
          <a:lstStyle/>
          <a:p>
            <a:r>
              <a:rPr lang="en-GB" dirty="0"/>
              <a:t> </a:t>
            </a:r>
            <a:r>
              <a:rPr lang="en-GB" dirty="0">
                <a:solidFill>
                  <a:schemeClr val="accent6"/>
                </a:solidFill>
              </a:rPr>
              <a:t>Quality Committee</a:t>
            </a:r>
          </a:p>
          <a:p>
            <a:r>
              <a:rPr lang="en-GB" dirty="0">
                <a:solidFill>
                  <a:schemeClr val="accent6"/>
                </a:solidFill>
              </a:rPr>
              <a:t>26 July 2022</a:t>
            </a:r>
          </a:p>
        </p:txBody>
      </p:sp>
    </p:spTree>
    <p:extLst>
      <p:ext uri="{BB962C8B-B14F-4D97-AF65-F5344CB8AC3E}">
        <p14:creationId xmlns:p14="http://schemas.microsoft.com/office/powerpoint/2010/main" val="3566979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0"/>
            <a:ext cx="89154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Summary</a:t>
            </a:r>
          </a:p>
        </p:txBody>
      </p:sp>
      <p:sp>
        <p:nvSpPr>
          <p:cNvPr id="8" name="TextBox 7"/>
          <p:cNvSpPr txBox="1"/>
          <p:nvPr/>
        </p:nvSpPr>
        <p:spPr>
          <a:xfrm>
            <a:off x="4532338" y="139885"/>
            <a:ext cx="4308423" cy="2231380"/>
          </a:xfrm>
          <a:prstGeom prst="rect">
            <a:avLst/>
          </a:prstGeom>
          <a:noFill/>
        </p:spPr>
        <p:txBody>
          <a:bodyPr wrap="square" rtlCol="0">
            <a:spAutoFit/>
          </a:bodyPr>
          <a:lstStyle/>
          <a:p>
            <a:pPr marL="0" lvl="1" algn="just"/>
            <a:endParaRPr lang="en-GB" sz="95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1000" dirty="0">
                <a:solidFill>
                  <a:schemeClr val="accent6"/>
                </a:solidFill>
                <a:latin typeface="Frutiger" panose="020B0602020204020204" pitchFamily="34" charset="0"/>
              </a:rPr>
              <a:t>The Compliance Plan follows the same format as the Integrated Quality Improvement Plan (IQIP) to ensure the reporting style and transparency of progress is not lost.  All actions have been aligned with the relevant Trust Strategic Objectives and include completion dates agreed with action owners.  As with the exiting IQIP, any actions linked with the five Trust Quality Improvement Plans are clearly identifiable within the Compliance Plan to support transparency of monitoring, whilst avoiding duplication.</a:t>
            </a:r>
          </a:p>
          <a:p>
            <a:pPr algn="just"/>
            <a:endParaRPr lang="en-GB" sz="1000" dirty="0">
              <a:solidFill>
                <a:schemeClr val="accent6"/>
              </a:solidFill>
              <a:latin typeface="Frutiger" panose="020B0602020204020204" pitchFamily="34" charset="0"/>
            </a:endParaRPr>
          </a:p>
          <a:p>
            <a:pPr algn="just"/>
            <a:r>
              <a:rPr lang="en-GB" sz="1000" b="1" dirty="0">
                <a:solidFill>
                  <a:schemeClr val="accent6"/>
                </a:solidFill>
                <a:latin typeface="Frutiger" panose="020B0602020204020204" pitchFamily="34" charset="0"/>
              </a:rPr>
              <a:t>The Quality Committee is asked to note:</a:t>
            </a:r>
          </a:p>
          <a:p>
            <a:pPr marL="171450" indent="-171450" algn="just">
              <a:buFont typeface="Arial" panose="020B0604020202020204" pitchFamily="34" charset="0"/>
              <a:buChar char="•"/>
            </a:pPr>
            <a:r>
              <a:rPr lang="en-GB" sz="1000" dirty="0">
                <a:solidFill>
                  <a:schemeClr val="accent6"/>
                </a:solidFill>
                <a:latin typeface="Frutiger" panose="020B0602020204020204" pitchFamily="34" charset="0"/>
              </a:rPr>
              <a:t>The 2022/23 Compliance Plan position as of Month 03</a:t>
            </a:r>
          </a:p>
          <a:p>
            <a:pPr marL="171450" indent="-171450" algn="just">
              <a:buFont typeface="Arial" panose="020B0604020202020204" pitchFamily="34" charset="0"/>
              <a:buChar char="•"/>
            </a:pPr>
            <a:r>
              <a:rPr lang="en-GB" sz="1000" dirty="0">
                <a:solidFill>
                  <a:schemeClr val="accent6"/>
                </a:solidFill>
                <a:latin typeface="Frutiger" panose="020B0602020204020204" pitchFamily="34" charset="0"/>
              </a:rPr>
              <a:t>3 Actions moving to ‘At Risk’</a:t>
            </a:r>
          </a:p>
          <a:p>
            <a:pPr algn="just"/>
            <a:endParaRPr lang="en-GB" sz="950" dirty="0">
              <a:solidFill>
                <a:schemeClr val="accent6"/>
              </a:solidFill>
              <a:latin typeface="Frutiger" panose="020B0602020204020204" pitchFamily="34" charset="0"/>
            </a:endParaRPr>
          </a:p>
        </p:txBody>
      </p:sp>
      <p:sp>
        <p:nvSpPr>
          <p:cNvPr id="9" name="TextBox 8"/>
          <p:cNvSpPr txBox="1"/>
          <p:nvPr/>
        </p:nvSpPr>
        <p:spPr>
          <a:xfrm>
            <a:off x="149277" y="139885"/>
            <a:ext cx="4308423" cy="5270674"/>
          </a:xfrm>
          <a:prstGeom prst="rect">
            <a:avLst/>
          </a:prstGeom>
          <a:noFill/>
        </p:spPr>
        <p:txBody>
          <a:bodyPr wrap="square" rtlCol="0">
            <a:spAutoFit/>
          </a:bodyPr>
          <a:lstStyle/>
          <a:p>
            <a:pPr marL="171450" lvl="1" indent="-171450" algn="just">
              <a:buFont typeface="Arial" panose="020B0604020202020204" pitchFamily="34" charset="0"/>
              <a:buChar char="•"/>
            </a:pPr>
            <a:endParaRPr lang="en-GB" sz="950" dirty="0">
              <a:latin typeface="Frutiger" panose="020B0602020204020204" pitchFamily="34" charset="0"/>
            </a:endParaRPr>
          </a:p>
          <a:p>
            <a:pPr marL="171450" lvl="1" indent="-171450" algn="just">
              <a:buFont typeface="Arial" panose="020B0604020202020204" pitchFamily="34" charset="0"/>
              <a:buChar char="•"/>
            </a:pPr>
            <a:r>
              <a:rPr lang="en-GB" sz="1000" dirty="0">
                <a:solidFill>
                  <a:schemeClr val="accent6"/>
                </a:solidFill>
                <a:latin typeface="Frutiger" panose="020B0602020204020204" pitchFamily="34" charset="0"/>
              </a:rPr>
              <a:t>Following the launch of the 2022/23 Compliance Plan in April 2022 this report details the progress against the actions during May and June 2022. </a:t>
            </a:r>
          </a:p>
          <a:p>
            <a:pPr marL="171450" lvl="1" indent="-171450" algn="just">
              <a:buFont typeface="Arial" panose="020B0604020202020204" pitchFamily="34" charset="0"/>
              <a:buChar char="•"/>
            </a:pPr>
            <a:endParaRPr lang="en-GB" sz="100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1000" dirty="0">
                <a:solidFill>
                  <a:schemeClr val="accent6"/>
                </a:solidFill>
                <a:latin typeface="Frutiger" panose="020B0602020204020204" pitchFamily="34" charset="0"/>
              </a:rPr>
              <a:t>The Compliance Plan incorporates the remaining ‘open’ Must and Should Do actions from the 2021/22 IQIP with the 13 new Must and Should Do actions from the latest CQC Report and became live in April 2022.  In turn, CQC actions are linked, where relevant, to the Radiology, Ophthalmology, Maternity, Urgent and Emergency Care and Elective Recovery Improvement Plans.  </a:t>
            </a:r>
          </a:p>
          <a:p>
            <a:pPr marL="0" lvl="1" algn="just"/>
            <a:endParaRPr lang="en-GB" sz="100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1000" dirty="0">
                <a:solidFill>
                  <a:schemeClr val="accent6"/>
                </a:solidFill>
                <a:latin typeface="Frutiger" panose="020B0602020204020204" pitchFamily="34" charset="0"/>
              </a:rPr>
              <a:t>All 35 actions within the 2022/23 Compliance Plan have deadlines built into the Forward Plan and include a RAG status and narrative update by exception. </a:t>
            </a:r>
          </a:p>
          <a:p>
            <a:pPr marL="171450" lvl="1" indent="-171450" algn="just">
              <a:buFont typeface="Arial" panose="020B0604020202020204" pitchFamily="34" charset="0"/>
              <a:buChar char="•"/>
            </a:pPr>
            <a:endParaRPr lang="en-GB" sz="100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1000" dirty="0">
                <a:solidFill>
                  <a:schemeClr val="accent6"/>
                </a:solidFill>
                <a:latin typeface="Frutiger" panose="020B0602020204020204" pitchFamily="34" charset="0"/>
              </a:rPr>
              <a:t>There were no actions due to be submitted to the Evidence Assurance Group in May. </a:t>
            </a:r>
          </a:p>
          <a:p>
            <a:pPr marL="171450" lvl="1" indent="-171450" algn="just">
              <a:buFont typeface="Arial" panose="020B0604020202020204" pitchFamily="34" charset="0"/>
              <a:buChar char="•"/>
            </a:pPr>
            <a:endParaRPr lang="en-GB" sz="100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1000" dirty="0">
                <a:solidFill>
                  <a:schemeClr val="accent6"/>
                </a:solidFill>
                <a:latin typeface="Frutiger" panose="020B0602020204020204" pitchFamily="34" charset="0"/>
              </a:rPr>
              <a:t>In June, 1 action from Clinical Support Services was presented to the Evidence Assurance Group, in line with the Forward Planner. This action was approved increasing the total number of actions closed to 7 (20%). </a:t>
            </a:r>
          </a:p>
          <a:p>
            <a:pPr marL="0" lvl="1" algn="just"/>
            <a:endParaRPr lang="en-GB" sz="100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1000" dirty="0">
                <a:solidFill>
                  <a:schemeClr val="accent6"/>
                </a:solidFill>
                <a:latin typeface="Frutiger" panose="020B0602020204020204" pitchFamily="34" charset="0"/>
              </a:rPr>
              <a:t>As of June 2022, 3 actions were moved to ‘At Risk’ which relate to the Emergency Department (ED) 4hr standard and staffing levels within Radiology.  See slide 7 for further details.  There are no actions Behind Plan. </a:t>
            </a:r>
          </a:p>
          <a:p>
            <a:pPr marL="171450" lvl="1" indent="-171450" algn="just">
              <a:buFont typeface="Arial" panose="020B0604020202020204" pitchFamily="34" charset="0"/>
              <a:buChar char="•"/>
            </a:pPr>
            <a:endParaRPr lang="en-GB" sz="950" dirty="0">
              <a:solidFill>
                <a:schemeClr val="accent6"/>
              </a:solidFill>
              <a:latin typeface="Frutiger" panose="020B0602020204020204" pitchFamily="34" charset="0"/>
            </a:endParaRPr>
          </a:p>
          <a:p>
            <a:pPr marL="171450" lvl="1" indent="-171450" algn="just">
              <a:buFont typeface="Arial" panose="020B0604020202020204" pitchFamily="34" charset="0"/>
              <a:buChar char="•"/>
            </a:pPr>
            <a:endParaRPr lang="en-GB" sz="950" dirty="0">
              <a:solidFill>
                <a:schemeClr val="accent6"/>
              </a:solidFill>
              <a:latin typeface="Frutiger" panose="020B0602020204020204" pitchFamily="34" charset="0"/>
            </a:endParaRPr>
          </a:p>
          <a:p>
            <a:pPr marL="171450" lvl="1" indent="-171450" algn="just">
              <a:buFont typeface="Arial" panose="020B0604020202020204" pitchFamily="34" charset="0"/>
              <a:buChar char="•"/>
            </a:pPr>
            <a:endParaRPr lang="en-GB" sz="950" dirty="0">
              <a:solidFill>
                <a:schemeClr val="accent6"/>
              </a:solidFill>
              <a:latin typeface="Frutiger" panose="020B0602020204020204" pitchFamily="34" charset="0"/>
            </a:endParaRPr>
          </a:p>
          <a:p>
            <a:pPr marL="171450" lvl="1" indent="-171450" algn="just">
              <a:buFont typeface="Arial" panose="020B0604020202020204" pitchFamily="34" charset="0"/>
              <a:buChar char="•"/>
            </a:pPr>
            <a:endParaRPr lang="en-GB" sz="950" dirty="0">
              <a:solidFill>
                <a:schemeClr val="accent6"/>
              </a:solidFill>
              <a:latin typeface="Frutiger" panose="020B0602020204020204" pitchFamily="34" charset="0"/>
            </a:endParaRPr>
          </a:p>
          <a:p>
            <a:pPr marL="171450" lvl="1" indent="-171450" algn="just">
              <a:buFont typeface="Arial" panose="020B0604020202020204" pitchFamily="34" charset="0"/>
              <a:buChar char="•"/>
            </a:pPr>
            <a:endParaRPr lang="en-GB" sz="950" dirty="0">
              <a:latin typeface="Frutiger" panose="020B0602020204020204" pitchFamily="34" charset="0"/>
            </a:endParaRPr>
          </a:p>
          <a:p>
            <a:pPr marL="171450" lvl="1" indent="-171450" algn="just">
              <a:buFont typeface="Arial" panose="020B0604020202020204" pitchFamily="34" charset="0"/>
              <a:buChar char="•"/>
            </a:pPr>
            <a:endParaRPr lang="en-GB" sz="950" dirty="0">
              <a:latin typeface="Frutiger" panose="020B0602020204020204" pitchFamily="34" charset="0"/>
            </a:endParaRPr>
          </a:p>
        </p:txBody>
      </p:sp>
    </p:spTree>
    <p:extLst>
      <p:ext uri="{BB962C8B-B14F-4D97-AF65-F5344CB8AC3E}">
        <p14:creationId xmlns:p14="http://schemas.microsoft.com/office/powerpoint/2010/main" val="1479258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635" y="328878"/>
            <a:ext cx="8796129" cy="369332"/>
          </a:xfrm>
          <a:prstGeom prst="rect">
            <a:avLst/>
          </a:prstGeom>
          <a:noFill/>
        </p:spPr>
        <p:txBody>
          <a:bodyPr wrap="square" rtlCol="0">
            <a:spAutoFit/>
          </a:bodyPr>
          <a:lstStyle/>
          <a:p>
            <a:pPr marL="174625" lvl="1" indent="-171450" algn="just">
              <a:buFont typeface="Arial" panose="020B0604020202020204" pitchFamily="34" charset="0"/>
              <a:buChar char="•"/>
            </a:pPr>
            <a:r>
              <a:rPr lang="en-GB" sz="900" dirty="0">
                <a:solidFill>
                  <a:schemeClr val="accent6"/>
                </a:solidFill>
                <a:latin typeface="Frutiger" panose="020B0602020204020204" pitchFamily="34" charset="0"/>
              </a:rPr>
              <a:t>The tables below reflect the actions captured within the 2022/23 Compliance Plan, with 28 open actions covering Must and Should Do actions which are structured accordingly. </a:t>
            </a:r>
          </a:p>
        </p:txBody>
      </p:sp>
      <p:sp>
        <p:nvSpPr>
          <p:cNvPr id="7" name="Title 3"/>
          <p:cNvSpPr txBox="1">
            <a:spLocks/>
          </p:cNvSpPr>
          <p:nvPr/>
        </p:nvSpPr>
        <p:spPr>
          <a:xfrm>
            <a:off x="0" y="0"/>
            <a:ext cx="89154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Overall Plan Position</a:t>
            </a:r>
          </a:p>
        </p:txBody>
      </p:sp>
      <p:pic>
        <p:nvPicPr>
          <p:cNvPr id="4" name="Picture 3">
            <a:extLst>
              <a:ext uri="{FF2B5EF4-FFF2-40B4-BE49-F238E27FC236}">
                <a16:creationId xmlns:a16="http://schemas.microsoft.com/office/drawing/2014/main" id="{F02B0723-D71D-48D0-B977-73C3FBE23D62}"/>
              </a:ext>
            </a:extLst>
          </p:cNvPr>
          <p:cNvPicPr>
            <a:picLocks noChangeAspect="1"/>
          </p:cNvPicPr>
          <p:nvPr/>
        </p:nvPicPr>
        <p:blipFill>
          <a:blip r:embed="rId2"/>
          <a:stretch>
            <a:fillRect/>
          </a:stretch>
        </p:blipFill>
        <p:spPr>
          <a:xfrm>
            <a:off x="238584" y="1063623"/>
            <a:ext cx="4622800" cy="3016250"/>
          </a:xfrm>
          <a:prstGeom prst="rect">
            <a:avLst/>
          </a:prstGeom>
        </p:spPr>
      </p:pic>
      <p:pic>
        <p:nvPicPr>
          <p:cNvPr id="8" name="Picture 7">
            <a:extLst>
              <a:ext uri="{FF2B5EF4-FFF2-40B4-BE49-F238E27FC236}">
                <a16:creationId xmlns:a16="http://schemas.microsoft.com/office/drawing/2014/main" id="{B3EE8B9F-C6E7-454B-B50D-575282F53F21}"/>
              </a:ext>
            </a:extLst>
          </p:cNvPr>
          <p:cNvPicPr>
            <a:picLocks noChangeAspect="1"/>
          </p:cNvPicPr>
          <p:nvPr/>
        </p:nvPicPr>
        <p:blipFill>
          <a:blip r:embed="rId3"/>
          <a:stretch>
            <a:fillRect/>
          </a:stretch>
        </p:blipFill>
        <p:spPr>
          <a:xfrm>
            <a:off x="4963214" y="1063623"/>
            <a:ext cx="3892550" cy="3022600"/>
          </a:xfrm>
          <a:prstGeom prst="rect">
            <a:avLst/>
          </a:prstGeom>
        </p:spPr>
      </p:pic>
    </p:spTree>
    <p:extLst>
      <p:ext uri="{BB962C8B-B14F-4D97-AF65-F5344CB8AC3E}">
        <p14:creationId xmlns:p14="http://schemas.microsoft.com/office/powerpoint/2010/main" val="1257818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0" y="0"/>
            <a:ext cx="8915400" cy="627534"/>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Overall Plan Status </a:t>
            </a:r>
          </a:p>
        </p:txBody>
      </p:sp>
      <p:sp>
        <p:nvSpPr>
          <p:cNvPr id="28" name="TextBox 27"/>
          <p:cNvSpPr txBox="1"/>
          <p:nvPr/>
        </p:nvSpPr>
        <p:spPr>
          <a:xfrm>
            <a:off x="3434954" y="688100"/>
            <a:ext cx="5491828" cy="484748"/>
          </a:xfrm>
          <a:prstGeom prst="rect">
            <a:avLst/>
          </a:prstGeom>
          <a:noFill/>
        </p:spPr>
        <p:txBody>
          <a:bodyPr wrap="square" lIns="68580" tIns="34290" rIns="68580" bIns="34290" rtlCol="0">
            <a:spAutoFit/>
          </a:bodyPr>
          <a:lstStyle/>
          <a:p>
            <a:pPr marL="214313" indent="-214313" algn="just">
              <a:buFont typeface="Arial" panose="020B0604020202020204" pitchFamily="34" charset="0"/>
              <a:buChar char="•"/>
            </a:pPr>
            <a:r>
              <a:rPr lang="en-GB" sz="900" dirty="0">
                <a:solidFill>
                  <a:schemeClr val="accent6"/>
                </a:solidFill>
                <a:latin typeface="Frutiger"/>
              </a:rPr>
              <a:t>Of the 35 total planned actions within the Compliance Plan, 7 actions have been closed including the 4 Section 31 conditions which remain on the Trust’s Certificate of Registration</a:t>
            </a:r>
          </a:p>
          <a:p>
            <a:pPr marL="214313" indent="-214313" algn="just">
              <a:buFont typeface="Arial" panose="020B0604020202020204" pitchFamily="34" charset="0"/>
              <a:buChar char="•"/>
            </a:pPr>
            <a:r>
              <a:rPr lang="en-GB" sz="900" dirty="0">
                <a:solidFill>
                  <a:schemeClr val="accent6"/>
                </a:solidFill>
                <a:latin typeface="Frutiger"/>
              </a:rPr>
              <a:t>3 actions are currently RAG rated ‘At Risk’ and no actions are behind plan at Month 04</a:t>
            </a:r>
          </a:p>
        </p:txBody>
      </p:sp>
      <p:sp>
        <p:nvSpPr>
          <p:cNvPr id="31" name="TextBox 30"/>
          <p:cNvSpPr txBox="1"/>
          <p:nvPr/>
        </p:nvSpPr>
        <p:spPr>
          <a:xfrm>
            <a:off x="3434954" y="2650953"/>
            <a:ext cx="5491828" cy="484748"/>
          </a:xfrm>
          <a:prstGeom prst="rect">
            <a:avLst/>
          </a:prstGeom>
          <a:noFill/>
        </p:spPr>
        <p:txBody>
          <a:bodyPr wrap="square" lIns="68580" tIns="34290" rIns="68580" bIns="34290" rtlCol="0">
            <a:spAutoFit/>
          </a:bodyPr>
          <a:lstStyle/>
          <a:p>
            <a:pPr marL="214313" indent="-214313" algn="just">
              <a:buFont typeface="Arial" panose="020B0604020202020204" pitchFamily="34" charset="0"/>
              <a:buChar char="•"/>
            </a:pPr>
            <a:r>
              <a:rPr lang="en-GB" sz="900" dirty="0">
                <a:solidFill>
                  <a:schemeClr val="accent6"/>
                </a:solidFill>
                <a:latin typeface="Frutiger"/>
              </a:rPr>
              <a:t>10 Must Do actions are incorporated within the </a:t>
            </a:r>
            <a:r>
              <a:rPr lang="en-GB" sz="900" dirty="0">
                <a:solidFill>
                  <a:schemeClr val="accent6"/>
                </a:solidFill>
                <a:latin typeface="Frutiger" panose="020B0602020204020204" pitchFamily="34" charset="0"/>
              </a:rPr>
              <a:t>2022/23 Compliance Plan and all remain open</a:t>
            </a:r>
          </a:p>
          <a:p>
            <a:pPr marL="214313" indent="-214313" algn="just">
              <a:buFont typeface="Arial" panose="020B0604020202020204" pitchFamily="34" charset="0"/>
              <a:buChar char="•"/>
            </a:pPr>
            <a:r>
              <a:rPr lang="en-GB" sz="900" dirty="0">
                <a:solidFill>
                  <a:schemeClr val="accent6"/>
                </a:solidFill>
                <a:latin typeface="Frutiger" panose="020B0602020204020204" pitchFamily="34" charset="0"/>
              </a:rPr>
              <a:t>3 Must Do actions are currently RAG rated ‘At Risk’  </a:t>
            </a:r>
            <a:r>
              <a:rPr lang="en-GB" sz="900" dirty="0">
                <a:solidFill>
                  <a:schemeClr val="accent6"/>
                </a:solidFill>
                <a:latin typeface="Frutiger"/>
              </a:rPr>
              <a:t> </a:t>
            </a:r>
          </a:p>
          <a:p>
            <a:pPr marL="214313" indent="-214313" algn="just">
              <a:buFont typeface="Arial" panose="020B0604020202020204" pitchFamily="34" charset="0"/>
              <a:buChar char="•"/>
            </a:pPr>
            <a:endParaRPr lang="en-GB" sz="900" dirty="0">
              <a:solidFill>
                <a:schemeClr val="accent6"/>
              </a:solidFill>
              <a:latin typeface="Frutiger"/>
            </a:endParaRPr>
          </a:p>
        </p:txBody>
      </p:sp>
      <p:sp>
        <p:nvSpPr>
          <p:cNvPr id="32" name="TextBox 31"/>
          <p:cNvSpPr txBox="1"/>
          <p:nvPr/>
        </p:nvSpPr>
        <p:spPr>
          <a:xfrm>
            <a:off x="3434954" y="3734469"/>
            <a:ext cx="5491828" cy="761747"/>
          </a:xfrm>
          <a:prstGeom prst="rect">
            <a:avLst/>
          </a:prstGeom>
          <a:noFill/>
        </p:spPr>
        <p:txBody>
          <a:bodyPr wrap="square" lIns="68580" tIns="34290" rIns="68580" bIns="34290" rtlCol="0">
            <a:spAutoFit/>
          </a:bodyPr>
          <a:lstStyle/>
          <a:p>
            <a:pPr marL="171450" indent="-171450" algn="just">
              <a:buFont typeface="Arial" panose="020B0604020202020204" pitchFamily="34" charset="0"/>
              <a:buChar char="•"/>
            </a:pPr>
            <a:r>
              <a:rPr lang="en-GB" sz="900" dirty="0">
                <a:solidFill>
                  <a:schemeClr val="accent6"/>
                </a:solidFill>
                <a:latin typeface="Frutiger"/>
              </a:rPr>
              <a:t>21 Should Do actions are incorporated within the 2022/23 Compliance Plan</a:t>
            </a:r>
          </a:p>
          <a:p>
            <a:pPr marL="171450" indent="-171450" algn="just">
              <a:buFont typeface="Arial" panose="020B0604020202020204" pitchFamily="34" charset="0"/>
              <a:buChar char="•"/>
            </a:pPr>
            <a:r>
              <a:rPr lang="en-GB" sz="900" dirty="0">
                <a:solidFill>
                  <a:schemeClr val="accent6"/>
                </a:solidFill>
                <a:latin typeface="Frutiger"/>
              </a:rPr>
              <a:t>3 Should Do actions have been closed to date, including 1 Should Do action from Clinical Support Services which was approved at the Evidence Assurance Group in June</a:t>
            </a:r>
          </a:p>
          <a:p>
            <a:pPr marL="171450" indent="-171450" algn="just">
              <a:buFont typeface="Arial" panose="020B0604020202020204" pitchFamily="34" charset="0"/>
              <a:buChar char="•"/>
            </a:pPr>
            <a:endParaRPr lang="en-GB" sz="900" dirty="0">
              <a:solidFill>
                <a:schemeClr val="accent6"/>
              </a:solidFill>
              <a:latin typeface="Frutiger"/>
            </a:endParaRPr>
          </a:p>
          <a:p>
            <a:pPr marL="171450" indent="-171450" algn="just">
              <a:buFont typeface="Arial" panose="020B0604020202020204" pitchFamily="34" charset="0"/>
              <a:buChar char="•"/>
            </a:pPr>
            <a:endParaRPr lang="en-GB" sz="900" dirty="0">
              <a:solidFill>
                <a:schemeClr val="accent6"/>
              </a:solidFill>
              <a:latin typeface="Frutiger"/>
            </a:endParaRPr>
          </a:p>
        </p:txBody>
      </p:sp>
      <p:cxnSp>
        <p:nvCxnSpPr>
          <p:cNvPr id="21" name="Straight Connector 20"/>
          <p:cNvCxnSpPr/>
          <p:nvPr/>
        </p:nvCxnSpPr>
        <p:spPr>
          <a:xfrm>
            <a:off x="223606" y="1425278"/>
            <a:ext cx="8696788" cy="14929"/>
          </a:xfrm>
          <a:prstGeom prst="line">
            <a:avLst/>
          </a:prstGeom>
          <a:ln>
            <a:solidFill>
              <a:srgbClr val="0072CE"/>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223606" y="2544555"/>
            <a:ext cx="8696788" cy="14929"/>
          </a:xfrm>
          <a:prstGeom prst="line">
            <a:avLst/>
          </a:prstGeom>
          <a:ln>
            <a:solidFill>
              <a:srgbClr val="0072CE"/>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23606" y="3669856"/>
            <a:ext cx="8696788" cy="14929"/>
          </a:xfrm>
          <a:prstGeom prst="line">
            <a:avLst/>
          </a:prstGeom>
          <a:ln>
            <a:solidFill>
              <a:srgbClr val="0072CE"/>
            </a:solidFill>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3434954" y="1476754"/>
            <a:ext cx="5491828" cy="900246"/>
          </a:xfrm>
          <a:prstGeom prst="rect">
            <a:avLst/>
          </a:prstGeom>
          <a:noFill/>
        </p:spPr>
        <p:txBody>
          <a:bodyPr wrap="square" lIns="68580" tIns="34290" rIns="68580" bIns="34290" rtlCol="0">
            <a:spAutoFit/>
          </a:bodyPr>
          <a:lstStyle/>
          <a:p>
            <a:pPr marL="214313" indent="-214313" algn="just">
              <a:buFont typeface="Arial" panose="020B0604020202020204" pitchFamily="34" charset="0"/>
              <a:buChar char="•"/>
            </a:pPr>
            <a:r>
              <a:rPr lang="en-GB" sz="900" dirty="0">
                <a:solidFill>
                  <a:schemeClr val="accent6"/>
                </a:solidFill>
                <a:latin typeface="Frutiger"/>
              </a:rPr>
              <a:t>All CQC Conditions and Warning Notices have been closed internally by the Trust</a:t>
            </a:r>
          </a:p>
          <a:p>
            <a:pPr marL="214313" indent="-214313" algn="just">
              <a:buFont typeface="Arial" panose="020B0604020202020204" pitchFamily="34" charset="0"/>
              <a:buChar char="•"/>
            </a:pPr>
            <a:r>
              <a:rPr lang="en-GB" sz="900" dirty="0">
                <a:solidFill>
                  <a:schemeClr val="accent6"/>
                </a:solidFill>
                <a:latin typeface="Frutiger"/>
              </a:rPr>
              <a:t>The Trust has 4 Section 31 Conditions on its Certificate of Registration</a:t>
            </a:r>
          </a:p>
          <a:p>
            <a:pPr marL="214313" indent="-214313" algn="just">
              <a:buFont typeface="Arial" panose="020B0604020202020204" pitchFamily="34" charset="0"/>
              <a:buChar char="•"/>
            </a:pPr>
            <a:r>
              <a:rPr lang="en-GB" sz="900" dirty="0">
                <a:solidFill>
                  <a:schemeClr val="accent6"/>
                </a:solidFill>
                <a:latin typeface="Frutiger"/>
              </a:rPr>
              <a:t>A more detailed review of the Section 31 Condition evidence for significant findings is being carried out which will inform the timing of the Trust's application to the CQC to formally request the lifting of the 2 remaining Radiology Section 31 Conditions in addition to the Maternity Condition</a:t>
            </a:r>
          </a:p>
        </p:txBody>
      </p:sp>
      <p:pic>
        <p:nvPicPr>
          <p:cNvPr id="3" name="Picture 2">
            <a:extLst>
              <a:ext uri="{FF2B5EF4-FFF2-40B4-BE49-F238E27FC236}">
                <a16:creationId xmlns:a16="http://schemas.microsoft.com/office/drawing/2014/main" id="{A44CB35B-6FB5-4F82-9CD8-FB3B98AC12C2}"/>
              </a:ext>
            </a:extLst>
          </p:cNvPr>
          <p:cNvPicPr>
            <a:picLocks noChangeAspect="1"/>
          </p:cNvPicPr>
          <p:nvPr/>
        </p:nvPicPr>
        <p:blipFill>
          <a:blip r:embed="rId2"/>
          <a:stretch>
            <a:fillRect/>
          </a:stretch>
        </p:blipFill>
        <p:spPr>
          <a:xfrm>
            <a:off x="105908" y="87313"/>
            <a:ext cx="3329046" cy="4693912"/>
          </a:xfrm>
          <a:prstGeom prst="rect">
            <a:avLst/>
          </a:prstGeom>
        </p:spPr>
      </p:pic>
    </p:spTree>
    <p:extLst>
      <p:ext uri="{BB962C8B-B14F-4D97-AF65-F5344CB8AC3E}">
        <p14:creationId xmlns:p14="http://schemas.microsoft.com/office/powerpoint/2010/main" val="471096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DBD02EE-A05E-438C-8789-CE2F85F0BF8B}"/>
              </a:ext>
            </a:extLst>
          </p:cNvPr>
          <p:cNvPicPr>
            <a:picLocks noChangeAspect="1"/>
          </p:cNvPicPr>
          <p:nvPr/>
        </p:nvPicPr>
        <p:blipFill>
          <a:blip r:embed="rId2"/>
          <a:stretch>
            <a:fillRect/>
          </a:stretch>
        </p:blipFill>
        <p:spPr>
          <a:xfrm>
            <a:off x="412750" y="657225"/>
            <a:ext cx="8318500" cy="3829050"/>
          </a:xfrm>
          <a:prstGeom prst="rect">
            <a:avLst/>
          </a:prstGeom>
        </p:spPr>
      </p:pic>
      <p:sp>
        <p:nvSpPr>
          <p:cNvPr id="5" name="Title 3"/>
          <p:cNvSpPr txBox="1">
            <a:spLocks/>
          </p:cNvSpPr>
          <p:nvPr/>
        </p:nvSpPr>
        <p:spPr>
          <a:xfrm>
            <a:off x="0" y="0"/>
            <a:ext cx="8915400" cy="836712"/>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Forward plan for the completion of actions</a:t>
            </a:r>
          </a:p>
        </p:txBody>
      </p:sp>
      <p:sp>
        <p:nvSpPr>
          <p:cNvPr id="4" name="TextBox 3"/>
          <p:cNvSpPr txBox="1"/>
          <p:nvPr/>
        </p:nvSpPr>
        <p:spPr>
          <a:xfrm>
            <a:off x="119117" y="332779"/>
            <a:ext cx="8778922" cy="246221"/>
          </a:xfrm>
          <a:prstGeom prst="rect">
            <a:avLst/>
          </a:prstGeom>
          <a:noFill/>
        </p:spPr>
        <p:txBody>
          <a:bodyPr wrap="square" rtlCol="0">
            <a:spAutoFit/>
          </a:bodyPr>
          <a:lstStyle/>
          <a:p>
            <a:pPr marL="171450" indent="-171450" algn="just">
              <a:buFont typeface="Arial" panose="020B0604020202020204" pitchFamily="34" charset="0"/>
              <a:buChar char="•"/>
            </a:pPr>
            <a:r>
              <a:rPr lang="en-GB" sz="900" dirty="0">
                <a:solidFill>
                  <a:schemeClr val="accent6"/>
                </a:solidFill>
                <a:latin typeface="Frutiger" panose="020B0602020204020204" pitchFamily="34" charset="0"/>
              </a:rPr>
              <a:t>This table details a breakdown of all 35 actions within the Compliance Plan which are included within the forward plan</a:t>
            </a:r>
            <a:r>
              <a:rPr lang="en-GB" sz="1000" dirty="0">
                <a:solidFill>
                  <a:schemeClr val="accent6"/>
                </a:solidFill>
                <a:latin typeface="Frutiger" panose="020B0602020204020204" pitchFamily="34" charset="0"/>
              </a:rPr>
              <a:t>. </a:t>
            </a:r>
          </a:p>
        </p:txBody>
      </p:sp>
    </p:spTree>
    <p:extLst>
      <p:ext uri="{BB962C8B-B14F-4D97-AF65-F5344CB8AC3E}">
        <p14:creationId xmlns:p14="http://schemas.microsoft.com/office/powerpoint/2010/main" val="921235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0"/>
            <a:ext cx="8915400" cy="836712"/>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At Risk Actions</a:t>
            </a:r>
          </a:p>
        </p:txBody>
      </p:sp>
      <p:graphicFrame>
        <p:nvGraphicFramePr>
          <p:cNvPr id="3" name="Table 2">
            <a:extLst>
              <a:ext uri="{FF2B5EF4-FFF2-40B4-BE49-F238E27FC236}">
                <a16:creationId xmlns:a16="http://schemas.microsoft.com/office/drawing/2014/main" id="{BF7BBC37-EDD9-4DF1-97A3-4AB210271CEB}"/>
              </a:ext>
            </a:extLst>
          </p:cNvPr>
          <p:cNvGraphicFramePr>
            <a:graphicFrameLocks noGrp="1"/>
          </p:cNvGraphicFramePr>
          <p:nvPr>
            <p:extLst>
              <p:ext uri="{D42A27DB-BD31-4B8C-83A1-F6EECF244321}">
                <p14:modId xmlns:p14="http://schemas.microsoft.com/office/powerpoint/2010/main" val="1713801890"/>
              </p:ext>
            </p:extLst>
          </p:nvPr>
        </p:nvGraphicFramePr>
        <p:xfrm>
          <a:off x="228600" y="751742"/>
          <a:ext cx="8686799" cy="764094"/>
        </p:xfrm>
        <a:graphic>
          <a:graphicData uri="http://schemas.openxmlformats.org/drawingml/2006/table">
            <a:tbl>
              <a:tblPr/>
              <a:tblGrid>
                <a:gridCol w="444392">
                  <a:extLst>
                    <a:ext uri="{9D8B030D-6E8A-4147-A177-3AD203B41FA5}">
                      <a16:colId xmlns:a16="http://schemas.microsoft.com/office/drawing/2014/main" val="2430942888"/>
                    </a:ext>
                  </a:extLst>
                </a:gridCol>
                <a:gridCol w="592522">
                  <a:extLst>
                    <a:ext uri="{9D8B030D-6E8A-4147-A177-3AD203B41FA5}">
                      <a16:colId xmlns:a16="http://schemas.microsoft.com/office/drawing/2014/main" val="3589335975"/>
                    </a:ext>
                  </a:extLst>
                </a:gridCol>
                <a:gridCol w="5036439">
                  <a:extLst>
                    <a:ext uri="{9D8B030D-6E8A-4147-A177-3AD203B41FA5}">
                      <a16:colId xmlns:a16="http://schemas.microsoft.com/office/drawing/2014/main" val="2756019142"/>
                    </a:ext>
                  </a:extLst>
                </a:gridCol>
                <a:gridCol w="1248529">
                  <a:extLst>
                    <a:ext uri="{9D8B030D-6E8A-4147-A177-3AD203B41FA5}">
                      <a16:colId xmlns:a16="http://schemas.microsoft.com/office/drawing/2014/main" val="3986338405"/>
                    </a:ext>
                  </a:extLst>
                </a:gridCol>
                <a:gridCol w="677168">
                  <a:extLst>
                    <a:ext uri="{9D8B030D-6E8A-4147-A177-3AD203B41FA5}">
                      <a16:colId xmlns:a16="http://schemas.microsoft.com/office/drawing/2014/main" val="375212643"/>
                    </a:ext>
                  </a:extLst>
                </a:gridCol>
                <a:gridCol w="687749">
                  <a:extLst>
                    <a:ext uri="{9D8B030D-6E8A-4147-A177-3AD203B41FA5}">
                      <a16:colId xmlns:a16="http://schemas.microsoft.com/office/drawing/2014/main" val="2036811966"/>
                    </a:ext>
                  </a:extLst>
                </a:gridCol>
              </a:tblGrid>
              <a:tr h="257250">
                <a:tc>
                  <a:txBody>
                    <a:bodyPr/>
                    <a:lstStyle/>
                    <a:p>
                      <a:pPr algn="ctr" fontAlgn="ctr"/>
                      <a:r>
                        <a:rPr lang="en-GB" sz="750" b="1" i="0" u="none" strike="noStrike" dirty="0">
                          <a:solidFill>
                            <a:srgbClr val="FFFFFF"/>
                          </a:solidFill>
                          <a:effectLst/>
                          <a:latin typeface="Frutiger" panose="020B0602020204020204" pitchFamily="34" charset="0"/>
                        </a:rPr>
                        <a:t>ID Ref</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750" b="1" i="0" u="none" strike="noStrike" dirty="0">
                          <a:solidFill>
                            <a:srgbClr val="FFFFFF"/>
                          </a:solidFill>
                          <a:effectLst/>
                          <a:latin typeface="Frutiger" panose="020B0602020204020204" pitchFamily="34" charset="0"/>
                        </a:rPr>
                        <a:t>Category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750" b="1" i="0" u="none" strike="noStrike" dirty="0">
                          <a:solidFill>
                            <a:srgbClr val="FFFFFF"/>
                          </a:solidFill>
                          <a:effectLst/>
                          <a:latin typeface="Frutiger" panose="020B0602020204020204" pitchFamily="34" charset="0"/>
                        </a:rPr>
                        <a:t>Action Description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750" b="1" i="0" u="none" strike="noStrike" dirty="0">
                          <a:solidFill>
                            <a:srgbClr val="FFFFFF"/>
                          </a:solidFill>
                          <a:effectLst/>
                          <a:latin typeface="Frutiger" panose="020B0602020204020204" pitchFamily="34" charset="0"/>
                        </a:rPr>
                        <a:t>Owner</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750" b="1" i="0" u="none" strike="noStrike" dirty="0">
                          <a:solidFill>
                            <a:srgbClr val="FFFFFF"/>
                          </a:solidFill>
                          <a:effectLst/>
                          <a:latin typeface="Frutiger" panose="020B0602020204020204" pitchFamily="34" charset="0"/>
                        </a:rPr>
                        <a:t>End Date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750" b="1" i="0" u="none" strike="noStrike" dirty="0">
                          <a:solidFill>
                            <a:srgbClr val="FFFFFF"/>
                          </a:solidFill>
                          <a:effectLst/>
                          <a:latin typeface="Frutiger" panose="020B0602020204020204" pitchFamily="34" charset="0"/>
                        </a:rPr>
                        <a:t>RAG Status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72523476"/>
                  </a:ext>
                </a:extLst>
              </a:tr>
              <a:tr h="253422">
                <a:tc>
                  <a:txBody>
                    <a:bodyPr/>
                    <a:lstStyle/>
                    <a:p>
                      <a:pPr algn="l" fontAlgn="ctr"/>
                      <a:r>
                        <a:rPr lang="en-GB" sz="750" b="0" i="0" u="none" strike="noStrike" dirty="0">
                          <a:solidFill>
                            <a:schemeClr val="accent6"/>
                          </a:solidFill>
                          <a:effectLst/>
                          <a:latin typeface="Frutiger" panose="020B0602020204020204" pitchFamily="34" charset="0"/>
                        </a:rPr>
                        <a:t>102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750" b="0" i="0" u="none" strike="noStrike" dirty="0">
                          <a:solidFill>
                            <a:schemeClr val="accent6"/>
                          </a:solidFill>
                          <a:effectLst/>
                          <a:latin typeface="Frutiger" panose="020B0602020204020204" pitchFamily="34" charset="0"/>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750" b="0" i="0" u="none" strike="noStrike">
                          <a:solidFill>
                            <a:schemeClr val="accent6"/>
                          </a:solidFill>
                          <a:effectLst/>
                          <a:latin typeface="Frutiger" panose="020B0602020204020204" pitchFamily="34" charset="0"/>
                        </a:rPr>
                        <a:t>The trust must ensure that staffing levels are adequate to provide safe care and treatment to patients in a timely way. (Diagnostic Imaging)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750" b="0" i="0" u="none" strike="noStrike">
                          <a:solidFill>
                            <a:schemeClr val="accent6"/>
                          </a:solidFill>
                          <a:effectLst/>
                          <a:latin typeface="Frutiger" panose="020B0602020204020204" pitchFamily="34" charset="0"/>
                        </a:rPr>
                        <a:t>General Manager</a:t>
                      </a:r>
                      <a:br>
                        <a:rPr lang="en-GB" sz="750" b="0" i="0" u="none" strike="noStrike">
                          <a:solidFill>
                            <a:schemeClr val="accent6"/>
                          </a:solidFill>
                          <a:effectLst/>
                          <a:latin typeface="Frutiger" panose="020B0602020204020204" pitchFamily="34" charset="0"/>
                        </a:rPr>
                      </a:br>
                      <a:r>
                        <a:rPr lang="en-GB" sz="750" b="0" i="0" u="none" strike="noStrike">
                          <a:solidFill>
                            <a:schemeClr val="accent6"/>
                          </a:solidFill>
                          <a:effectLst/>
                          <a:latin typeface="Frutiger" panose="020B0602020204020204" pitchFamily="34" charset="0"/>
                        </a:rPr>
                        <a:t>CSS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750" b="0" i="0" u="none" strike="noStrike">
                          <a:solidFill>
                            <a:schemeClr val="accent6"/>
                          </a:solidFill>
                          <a:effectLst/>
                          <a:latin typeface="Frutiger" panose="020B0602020204020204" pitchFamily="34" charset="0"/>
                        </a:rPr>
                        <a:t>31/07/2022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750" b="1" i="0" u="none" strike="noStrike" dirty="0">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333664654"/>
                  </a:ext>
                </a:extLst>
              </a:tr>
              <a:tr h="253422">
                <a:tc>
                  <a:txBody>
                    <a:bodyPr/>
                    <a:lstStyle/>
                    <a:p>
                      <a:pPr algn="l" fontAlgn="ctr"/>
                      <a:r>
                        <a:rPr lang="en-GB" sz="750" b="0" i="0" u="none" strike="noStrike" dirty="0">
                          <a:solidFill>
                            <a:schemeClr val="accent6"/>
                          </a:solidFill>
                          <a:effectLst/>
                          <a:latin typeface="Frutiger" panose="020B0602020204020204" pitchFamily="34" charset="0"/>
                        </a:rPr>
                        <a:t>103</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750" b="0" i="0" u="none" strike="noStrike">
                          <a:solidFill>
                            <a:schemeClr val="accent6"/>
                          </a:solidFill>
                          <a:effectLst/>
                          <a:latin typeface="Frutiger" panose="020B0602020204020204" pitchFamily="34" charset="0"/>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750" b="0" i="0" u="none" strike="noStrike" dirty="0">
                          <a:solidFill>
                            <a:schemeClr val="accent6"/>
                          </a:solidFill>
                          <a:effectLst/>
                          <a:latin typeface="Frutiger" panose="020B0602020204020204" pitchFamily="34" charset="0"/>
                        </a:rPr>
                        <a:t>The trust must be assured that the out of hours staffing arrangement is sustainable and robust to provide safe care and treatment to patients.  (Diagnostic Imaging)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750" b="0" i="0" u="none" strike="noStrike">
                          <a:solidFill>
                            <a:schemeClr val="accent6"/>
                          </a:solidFill>
                          <a:effectLst/>
                          <a:latin typeface="Frutiger" panose="020B0602020204020204" pitchFamily="34" charset="0"/>
                        </a:rPr>
                        <a:t>General Manager</a:t>
                      </a:r>
                      <a:br>
                        <a:rPr lang="en-GB" sz="750" b="0" i="0" u="none" strike="noStrike">
                          <a:solidFill>
                            <a:schemeClr val="accent6"/>
                          </a:solidFill>
                          <a:effectLst/>
                          <a:latin typeface="Frutiger" panose="020B0602020204020204" pitchFamily="34" charset="0"/>
                        </a:rPr>
                      </a:br>
                      <a:r>
                        <a:rPr lang="en-GB" sz="750" b="0" i="0" u="none" strike="noStrike">
                          <a:solidFill>
                            <a:schemeClr val="accent6"/>
                          </a:solidFill>
                          <a:effectLst/>
                          <a:latin typeface="Frutiger" panose="020B0602020204020204" pitchFamily="34" charset="0"/>
                        </a:rPr>
                        <a:t>CSS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750" b="0" i="0" u="none" strike="noStrike">
                          <a:solidFill>
                            <a:schemeClr val="accent6"/>
                          </a:solidFill>
                          <a:effectLst/>
                          <a:latin typeface="Frutiger" panose="020B0602020204020204" pitchFamily="34" charset="0"/>
                        </a:rPr>
                        <a:t>31/07/2022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750" b="1" i="0" u="none" strike="noStrike" dirty="0">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3553740749"/>
                  </a:ext>
                </a:extLst>
              </a:tr>
            </a:tbl>
          </a:graphicData>
        </a:graphic>
      </p:graphicFrame>
      <p:sp>
        <p:nvSpPr>
          <p:cNvPr id="6" name="TextBox 5">
            <a:extLst>
              <a:ext uri="{FF2B5EF4-FFF2-40B4-BE49-F238E27FC236}">
                <a16:creationId xmlns:a16="http://schemas.microsoft.com/office/drawing/2014/main" id="{681269F5-C7C2-4F3F-BA58-698981D315D7}"/>
              </a:ext>
            </a:extLst>
          </p:cNvPr>
          <p:cNvSpPr txBox="1"/>
          <p:nvPr/>
        </p:nvSpPr>
        <p:spPr>
          <a:xfrm>
            <a:off x="144660" y="2266490"/>
            <a:ext cx="8770740" cy="1923604"/>
          </a:xfrm>
          <a:prstGeom prst="rect">
            <a:avLst/>
          </a:prstGeom>
          <a:noFill/>
        </p:spPr>
        <p:txBody>
          <a:bodyPr wrap="square" rtlCol="0">
            <a:spAutoFit/>
          </a:bodyPr>
          <a:lstStyle/>
          <a:p>
            <a:pPr algn="just"/>
            <a:r>
              <a:rPr lang="en-GB" sz="900" b="1" dirty="0">
                <a:solidFill>
                  <a:schemeClr val="accent6"/>
                </a:solidFill>
                <a:latin typeface="Frutiger" panose="020B0602020204020204" pitchFamily="34" charset="0"/>
              </a:rPr>
              <a:t>102 &amp; 103 – Staffing</a:t>
            </a:r>
          </a:p>
          <a:p>
            <a:pPr algn="just"/>
            <a:r>
              <a:rPr lang="en-GB" sz="900" dirty="0">
                <a:solidFill>
                  <a:schemeClr val="accent6"/>
                </a:solidFill>
                <a:latin typeface="Frutiger" panose="020B0602020204020204" pitchFamily="34" charset="0"/>
              </a:rPr>
              <a:t>Due to a number of vacancies within the current establishment and a national shortage of Radiographers the service is heavily reliant on agency and bank staffing which at times puts staffing levels at risk to provide safe care and treatment. This is not a robust and sustainable arrangement at present. The service is currently undergoing a skill mix review and supporting the recruitment of apprentices and Assistant Practitioners. A consultation is planned to review the out of hours staffing provision in due course.</a:t>
            </a:r>
          </a:p>
          <a:p>
            <a:pPr algn="just"/>
            <a:endParaRPr lang="en-GB" sz="900" dirty="0">
              <a:solidFill>
                <a:schemeClr val="accent6"/>
              </a:solidFill>
              <a:latin typeface="Frutiger" panose="020B0602020204020204" pitchFamily="34" charset="0"/>
            </a:endParaRPr>
          </a:p>
          <a:p>
            <a:pPr algn="just"/>
            <a:r>
              <a:rPr lang="en-GB" sz="900" b="1" dirty="0">
                <a:solidFill>
                  <a:schemeClr val="accent6"/>
                </a:solidFill>
                <a:latin typeface="Frutiger" panose="020B0602020204020204" pitchFamily="34" charset="0"/>
              </a:rPr>
              <a:t>109 – 4 Hour ED Standard</a:t>
            </a:r>
          </a:p>
          <a:p>
            <a:pPr algn="just"/>
            <a:r>
              <a:rPr lang="en-GB" sz="900" dirty="0">
                <a:solidFill>
                  <a:schemeClr val="accent6"/>
                </a:solidFill>
                <a:latin typeface="Frutiger" panose="020B0602020204020204" pitchFamily="34" charset="0"/>
              </a:rPr>
              <a:t>Due to the increasing demand within the Emergency Department; there is a risk that this action is not being sustained with the 15 minute national target. The mitigating actions are that a trial is commencing that the GP stream service will work alongside the triage nurse to assess the patients within the target time however due to current recruiting concerns this target is not being met.  There is a plan for a triage nurse to be placed within minor injuries to take all minor patients through the pathway. </a:t>
            </a:r>
          </a:p>
          <a:p>
            <a:pPr algn="just"/>
            <a:endParaRPr lang="en-GB" sz="1000" dirty="0">
              <a:solidFill>
                <a:srgbClr val="FF0000"/>
              </a:solidFill>
              <a:latin typeface="Frutiger" panose="020B0602020204020204" pitchFamily="34" charset="0"/>
            </a:endParaRPr>
          </a:p>
          <a:p>
            <a:pPr algn="just"/>
            <a:endParaRPr lang="en-GB" sz="1000" dirty="0">
              <a:solidFill>
                <a:srgbClr val="FF0000"/>
              </a:solidFill>
              <a:latin typeface="Frutiger" panose="020B0602020204020204" pitchFamily="34" charset="0"/>
            </a:endParaRPr>
          </a:p>
        </p:txBody>
      </p:sp>
      <p:graphicFrame>
        <p:nvGraphicFramePr>
          <p:cNvPr id="2" name="Table 1">
            <a:extLst>
              <a:ext uri="{FF2B5EF4-FFF2-40B4-BE49-F238E27FC236}">
                <a16:creationId xmlns:a16="http://schemas.microsoft.com/office/drawing/2014/main" id="{BB3FDB3F-91B9-4C8C-AEAC-1BAE6A66D9BF}"/>
              </a:ext>
            </a:extLst>
          </p:cNvPr>
          <p:cNvGraphicFramePr>
            <a:graphicFrameLocks noGrp="1"/>
          </p:cNvGraphicFramePr>
          <p:nvPr>
            <p:extLst>
              <p:ext uri="{D42A27DB-BD31-4B8C-83A1-F6EECF244321}">
                <p14:modId xmlns:p14="http://schemas.microsoft.com/office/powerpoint/2010/main" val="141753115"/>
              </p:ext>
            </p:extLst>
          </p:nvPr>
        </p:nvGraphicFramePr>
        <p:xfrm>
          <a:off x="228600" y="1515836"/>
          <a:ext cx="8686800" cy="355485"/>
        </p:xfrm>
        <a:graphic>
          <a:graphicData uri="http://schemas.openxmlformats.org/drawingml/2006/table">
            <a:tbl>
              <a:tblPr/>
              <a:tblGrid>
                <a:gridCol w="444392">
                  <a:extLst>
                    <a:ext uri="{9D8B030D-6E8A-4147-A177-3AD203B41FA5}">
                      <a16:colId xmlns:a16="http://schemas.microsoft.com/office/drawing/2014/main" val="1939498215"/>
                    </a:ext>
                  </a:extLst>
                </a:gridCol>
                <a:gridCol w="592522">
                  <a:extLst>
                    <a:ext uri="{9D8B030D-6E8A-4147-A177-3AD203B41FA5}">
                      <a16:colId xmlns:a16="http://schemas.microsoft.com/office/drawing/2014/main" val="414749134"/>
                    </a:ext>
                  </a:extLst>
                </a:gridCol>
                <a:gridCol w="5036439">
                  <a:extLst>
                    <a:ext uri="{9D8B030D-6E8A-4147-A177-3AD203B41FA5}">
                      <a16:colId xmlns:a16="http://schemas.microsoft.com/office/drawing/2014/main" val="1083278210"/>
                    </a:ext>
                  </a:extLst>
                </a:gridCol>
                <a:gridCol w="1248529">
                  <a:extLst>
                    <a:ext uri="{9D8B030D-6E8A-4147-A177-3AD203B41FA5}">
                      <a16:colId xmlns:a16="http://schemas.microsoft.com/office/drawing/2014/main" val="3745347907"/>
                    </a:ext>
                  </a:extLst>
                </a:gridCol>
                <a:gridCol w="677169">
                  <a:extLst>
                    <a:ext uri="{9D8B030D-6E8A-4147-A177-3AD203B41FA5}">
                      <a16:colId xmlns:a16="http://schemas.microsoft.com/office/drawing/2014/main" val="3554071138"/>
                    </a:ext>
                  </a:extLst>
                </a:gridCol>
                <a:gridCol w="687749">
                  <a:extLst>
                    <a:ext uri="{9D8B030D-6E8A-4147-A177-3AD203B41FA5}">
                      <a16:colId xmlns:a16="http://schemas.microsoft.com/office/drawing/2014/main" val="727609355"/>
                    </a:ext>
                  </a:extLst>
                </a:gridCol>
              </a:tblGrid>
              <a:tr h="355485">
                <a:tc>
                  <a:txBody>
                    <a:bodyPr/>
                    <a:lstStyle/>
                    <a:p>
                      <a:pPr algn="l" fontAlgn="ctr"/>
                      <a:r>
                        <a:rPr lang="en-GB" sz="750" b="0" i="0" u="none" strike="noStrike" dirty="0">
                          <a:solidFill>
                            <a:schemeClr val="accent6"/>
                          </a:solidFill>
                          <a:effectLst/>
                          <a:latin typeface="Frutiger" panose="020B0602020204020204" pitchFamily="34" charset="0"/>
                        </a:rPr>
                        <a:t>109</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750" b="0" i="0" u="none" strike="noStrike" dirty="0">
                          <a:solidFill>
                            <a:schemeClr val="accent6"/>
                          </a:solidFill>
                          <a:effectLst/>
                          <a:latin typeface="Frutiger" panose="020B0602020204020204" pitchFamily="34" charset="0"/>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750" b="0" i="0" u="none" strike="noStrike" dirty="0">
                          <a:solidFill>
                            <a:schemeClr val="accent6"/>
                          </a:solidFill>
                          <a:effectLst/>
                          <a:latin typeface="Frutiger" panose="020B0602020204020204" pitchFamily="34" charset="0"/>
                        </a:rPr>
                        <a:t>The trust must improve its performance times in relation to ambulance turnaround delays, four-hour target, patients waiting more than four hours from the decision to admit until being admitted and monthly median total time in A&amp;E.  (Urgent &amp; Emergency Care)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750" b="0" i="0" u="none" strike="noStrike" dirty="0">
                          <a:solidFill>
                            <a:schemeClr val="accent6"/>
                          </a:solidFill>
                          <a:effectLst/>
                          <a:latin typeface="Frutiger" panose="020B0602020204020204" pitchFamily="34" charset="0"/>
                        </a:rPr>
                        <a:t>Deputy Medical Director</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750" b="0" i="0" u="none" strike="noStrike" dirty="0">
                          <a:solidFill>
                            <a:schemeClr val="accent6"/>
                          </a:solidFill>
                          <a:effectLst/>
                          <a:latin typeface="Frutiger" panose="020B0602020204020204" pitchFamily="34" charset="0"/>
                        </a:rPr>
                        <a:t>31/03/2023</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750" b="1" i="0" u="none" strike="noStrike" dirty="0">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2410352324"/>
                  </a:ext>
                </a:extLst>
              </a:tr>
            </a:tbl>
          </a:graphicData>
        </a:graphic>
      </p:graphicFrame>
    </p:spTree>
    <p:extLst>
      <p:ext uri="{BB962C8B-B14F-4D97-AF65-F5344CB8AC3E}">
        <p14:creationId xmlns:p14="http://schemas.microsoft.com/office/powerpoint/2010/main" val="497006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0"/>
            <a:ext cx="8915400" cy="457200"/>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Actions Approved at EAG in June 2022</a:t>
            </a:r>
          </a:p>
        </p:txBody>
      </p:sp>
      <p:graphicFrame>
        <p:nvGraphicFramePr>
          <p:cNvPr id="4" name="Table 3">
            <a:extLst>
              <a:ext uri="{FF2B5EF4-FFF2-40B4-BE49-F238E27FC236}">
                <a16:creationId xmlns:a16="http://schemas.microsoft.com/office/drawing/2014/main" id="{12FFF5AB-C51E-43A6-9736-F4A2A5A1293B}"/>
              </a:ext>
            </a:extLst>
          </p:cNvPr>
          <p:cNvGraphicFramePr>
            <a:graphicFrameLocks noGrp="1"/>
          </p:cNvGraphicFramePr>
          <p:nvPr>
            <p:extLst>
              <p:ext uri="{D42A27DB-BD31-4B8C-83A1-F6EECF244321}">
                <p14:modId xmlns:p14="http://schemas.microsoft.com/office/powerpoint/2010/main" val="111616917"/>
              </p:ext>
            </p:extLst>
          </p:nvPr>
        </p:nvGraphicFramePr>
        <p:xfrm>
          <a:off x="228599" y="426234"/>
          <a:ext cx="8686799" cy="510672"/>
        </p:xfrm>
        <a:graphic>
          <a:graphicData uri="http://schemas.openxmlformats.org/drawingml/2006/table">
            <a:tbl>
              <a:tblPr/>
              <a:tblGrid>
                <a:gridCol w="444392">
                  <a:extLst>
                    <a:ext uri="{9D8B030D-6E8A-4147-A177-3AD203B41FA5}">
                      <a16:colId xmlns:a16="http://schemas.microsoft.com/office/drawing/2014/main" val="3493716687"/>
                    </a:ext>
                  </a:extLst>
                </a:gridCol>
                <a:gridCol w="592522">
                  <a:extLst>
                    <a:ext uri="{9D8B030D-6E8A-4147-A177-3AD203B41FA5}">
                      <a16:colId xmlns:a16="http://schemas.microsoft.com/office/drawing/2014/main" val="1514378666"/>
                    </a:ext>
                  </a:extLst>
                </a:gridCol>
                <a:gridCol w="5036439">
                  <a:extLst>
                    <a:ext uri="{9D8B030D-6E8A-4147-A177-3AD203B41FA5}">
                      <a16:colId xmlns:a16="http://schemas.microsoft.com/office/drawing/2014/main" val="1700243466"/>
                    </a:ext>
                  </a:extLst>
                </a:gridCol>
                <a:gridCol w="1248529">
                  <a:extLst>
                    <a:ext uri="{9D8B030D-6E8A-4147-A177-3AD203B41FA5}">
                      <a16:colId xmlns:a16="http://schemas.microsoft.com/office/drawing/2014/main" val="3419366231"/>
                    </a:ext>
                  </a:extLst>
                </a:gridCol>
                <a:gridCol w="677168">
                  <a:extLst>
                    <a:ext uri="{9D8B030D-6E8A-4147-A177-3AD203B41FA5}">
                      <a16:colId xmlns:a16="http://schemas.microsoft.com/office/drawing/2014/main" val="2691046059"/>
                    </a:ext>
                  </a:extLst>
                </a:gridCol>
                <a:gridCol w="687749">
                  <a:extLst>
                    <a:ext uri="{9D8B030D-6E8A-4147-A177-3AD203B41FA5}">
                      <a16:colId xmlns:a16="http://schemas.microsoft.com/office/drawing/2014/main" val="474216283"/>
                    </a:ext>
                  </a:extLst>
                </a:gridCol>
              </a:tblGrid>
              <a:tr h="257250">
                <a:tc>
                  <a:txBody>
                    <a:bodyPr/>
                    <a:lstStyle/>
                    <a:p>
                      <a:pPr algn="ctr" fontAlgn="ctr"/>
                      <a:r>
                        <a:rPr lang="en-GB" sz="750" b="1" i="0" u="none" strike="noStrike">
                          <a:solidFill>
                            <a:srgbClr val="FFFFFF"/>
                          </a:solidFill>
                          <a:effectLst/>
                          <a:latin typeface="Frutiger" panose="020B0602020204020204" pitchFamily="34" charset="0"/>
                        </a:rPr>
                        <a:t>ID Ref</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750" b="1" i="0" u="none" strike="noStrike">
                          <a:solidFill>
                            <a:srgbClr val="FFFFFF"/>
                          </a:solidFill>
                          <a:effectLst/>
                          <a:latin typeface="Frutiger" panose="020B0602020204020204" pitchFamily="34" charset="0"/>
                        </a:rPr>
                        <a:t>Category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750" b="1" i="0" u="none" strike="noStrike">
                          <a:solidFill>
                            <a:srgbClr val="FFFFFF"/>
                          </a:solidFill>
                          <a:effectLst/>
                          <a:latin typeface="Frutiger" panose="020B0602020204020204" pitchFamily="34" charset="0"/>
                        </a:rPr>
                        <a:t>Action Description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750" b="1" i="0" u="none" strike="noStrike">
                          <a:solidFill>
                            <a:srgbClr val="FFFFFF"/>
                          </a:solidFill>
                          <a:effectLst/>
                          <a:latin typeface="Frutiger" panose="020B0602020204020204" pitchFamily="34" charset="0"/>
                        </a:rPr>
                        <a:t>Owner</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750" b="1" i="0" u="none" strike="noStrike">
                          <a:solidFill>
                            <a:srgbClr val="FFFFFF"/>
                          </a:solidFill>
                          <a:effectLst/>
                          <a:latin typeface="Frutiger" panose="020B0602020204020204" pitchFamily="34" charset="0"/>
                        </a:rPr>
                        <a:t>End Date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750" b="1" i="0" u="none" strike="noStrike">
                          <a:solidFill>
                            <a:srgbClr val="FFFFFF"/>
                          </a:solidFill>
                          <a:effectLst/>
                          <a:latin typeface="Frutiger" panose="020B0602020204020204" pitchFamily="34" charset="0"/>
                        </a:rPr>
                        <a:t>RAG Status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607240747"/>
                  </a:ext>
                </a:extLst>
              </a:tr>
              <a:tr h="253422">
                <a:tc>
                  <a:txBody>
                    <a:bodyPr/>
                    <a:lstStyle/>
                    <a:p>
                      <a:pPr algn="l" fontAlgn="ctr"/>
                      <a:r>
                        <a:rPr lang="en-GB" sz="750" b="0" i="0" u="none" strike="noStrike">
                          <a:solidFill>
                            <a:schemeClr val="accent6"/>
                          </a:solidFill>
                          <a:effectLst/>
                          <a:latin typeface="Frutiger" panose="020B0602020204020204" pitchFamily="34" charset="0"/>
                        </a:rPr>
                        <a:t>105</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750" b="0" i="0" u="none" strike="noStrike">
                          <a:solidFill>
                            <a:schemeClr val="accent6"/>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750" b="0" i="0" u="none" strike="noStrike" dirty="0">
                          <a:solidFill>
                            <a:schemeClr val="accent6"/>
                          </a:solidFill>
                          <a:effectLst/>
                          <a:latin typeface="Frutiger" panose="020B0602020204020204" pitchFamily="34" charset="0"/>
                        </a:rPr>
                        <a:t>The trust should continue to embed the governance and risk management processes.  (Diagnostic Imaging)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750" b="0" i="0" u="none" strike="noStrike">
                          <a:solidFill>
                            <a:schemeClr val="accent6"/>
                          </a:solidFill>
                          <a:effectLst/>
                          <a:latin typeface="Frutiger" panose="020B0602020204020204" pitchFamily="34" charset="0"/>
                        </a:rPr>
                        <a:t>General Manager</a:t>
                      </a:r>
                      <a:br>
                        <a:rPr lang="en-GB" sz="750" b="0" i="0" u="none" strike="noStrike">
                          <a:solidFill>
                            <a:schemeClr val="accent6"/>
                          </a:solidFill>
                          <a:effectLst/>
                          <a:latin typeface="Frutiger" panose="020B0602020204020204" pitchFamily="34" charset="0"/>
                        </a:rPr>
                      </a:br>
                      <a:r>
                        <a:rPr lang="en-GB" sz="750" b="0" i="0" u="none" strike="noStrike">
                          <a:solidFill>
                            <a:schemeClr val="accent6"/>
                          </a:solidFill>
                          <a:effectLst/>
                          <a:latin typeface="Frutiger" panose="020B0602020204020204" pitchFamily="34" charset="0"/>
                        </a:rPr>
                        <a:t>CSS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750" b="0" i="0" u="none" strike="noStrike">
                          <a:solidFill>
                            <a:schemeClr val="accent6"/>
                          </a:solidFill>
                          <a:effectLst/>
                          <a:latin typeface="Frutiger" panose="020B0602020204020204" pitchFamily="34" charset="0"/>
                        </a:rPr>
                        <a:t>30/06/2022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750" b="1" i="0" u="none" strike="noStrike" dirty="0">
                          <a:solidFill>
                            <a:srgbClr val="FFFFFF"/>
                          </a:solidFill>
                          <a:effectLst/>
                          <a:latin typeface="Frutiger" panose="020B0602020204020204" pitchFamily="34" charset="0"/>
                        </a:rPr>
                        <a:t>B</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251883149"/>
                  </a:ext>
                </a:extLst>
              </a:tr>
            </a:tbl>
          </a:graphicData>
        </a:graphic>
      </p:graphicFrame>
      <p:sp>
        <p:nvSpPr>
          <p:cNvPr id="3" name="TextBox 2">
            <a:extLst>
              <a:ext uri="{FF2B5EF4-FFF2-40B4-BE49-F238E27FC236}">
                <a16:creationId xmlns:a16="http://schemas.microsoft.com/office/drawing/2014/main" id="{C02A675B-9512-43E0-BEC4-244C91C0FF71}"/>
              </a:ext>
            </a:extLst>
          </p:cNvPr>
          <p:cNvSpPr txBox="1"/>
          <p:nvPr/>
        </p:nvSpPr>
        <p:spPr>
          <a:xfrm>
            <a:off x="141768" y="1290084"/>
            <a:ext cx="4346062" cy="230832"/>
          </a:xfrm>
          <a:prstGeom prst="rect">
            <a:avLst/>
          </a:prstGeom>
          <a:noFill/>
        </p:spPr>
        <p:txBody>
          <a:bodyPr wrap="none" rtlCol="0">
            <a:spAutoFit/>
          </a:bodyPr>
          <a:lstStyle/>
          <a:p>
            <a:r>
              <a:rPr lang="en-GB" sz="900" dirty="0">
                <a:solidFill>
                  <a:schemeClr val="accent6"/>
                </a:solidFill>
                <a:latin typeface="Frutiger" panose="020B0602020204020204" pitchFamily="34" charset="0"/>
              </a:rPr>
              <a:t>No actions were due for closure in May 2022 in line with the forward planner</a:t>
            </a:r>
          </a:p>
        </p:txBody>
      </p:sp>
    </p:spTree>
    <p:extLst>
      <p:ext uri="{BB962C8B-B14F-4D97-AF65-F5344CB8AC3E}">
        <p14:creationId xmlns:p14="http://schemas.microsoft.com/office/powerpoint/2010/main" val="1795573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0"/>
            <a:ext cx="8915400" cy="457200"/>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Actions to be submitted to the EAG in July 2022</a:t>
            </a:r>
          </a:p>
        </p:txBody>
      </p:sp>
      <p:graphicFrame>
        <p:nvGraphicFramePr>
          <p:cNvPr id="2" name="Table 1">
            <a:extLst>
              <a:ext uri="{FF2B5EF4-FFF2-40B4-BE49-F238E27FC236}">
                <a16:creationId xmlns:a16="http://schemas.microsoft.com/office/drawing/2014/main" id="{6799BC3F-A202-4FC6-938F-FFC09128C2EB}"/>
              </a:ext>
            </a:extLst>
          </p:cNvPr>
          <p:cNvGraphicFramePr>
            <a:graphicFrameLocks noGrp="1"/>
          </p:cNvGraphicFramePr>
          <p:nvPr/>
        </p:nvGraphicFramePr>
        <p:xfrm>
          <a:off x="228600" y="584689"/>
          <a:ext cx="8686799" cy="764094"/>
        </p:xfrm>
        <a:graphic>
          <a:graphicData uri="http://schemas.openxmlformats.org/drawingml/2006/table">
            <a:tbl>
              <a:tblPr/>
              <a:tblGrid>
                <a:gridCol w="444392">
                  <a:extLst>
                    <a:ext uri="{9D8B030D-6E8A-4147-A177-3AD203B41FA5}">
                      <a16:colId xmlns:a16="http://schemas.microsoft.com/office/drawing/2014/main" val="2430942888"/>
                    </a:ext>
                  </a:extLst>
                </a:gridCol>
                <a:gridCol w="592522">
                  <a:extLst>
                    <a:ext uri="{9D8B030D-6E8A-4147-A177-3AD203B41FA5}">
                      <a16:colId xmlns:a16="http://schemas.microsoft.com/office/drawing/2014/main" val="3589335975"/>
                    </a:ext>
                  </a:extLst>
                </a:gridCol>
                <a:gridCol w="5036439">
                  <a:extLst>
                    <a:ext uri="{9D8B030D-6E8A-4147-A177-3AD203B41FA5}">
                      <a16:colId xmlns:a16="http://schemas.microsoft.com/office/drawing/2014/main" val="2756019142"/>
                    </a:ext>
                  </a:extLst>
                </a:gridCol>
                <a:gridCol w="1248529">
                  <a:extLst>
                    <a:ext uri="{9D8B030D-6E8A-4147-A177-3AD203B41FA5}">
                      <a16:colId xmlns:a16="http://schemas.microsoft.com/office/drawing/2014/main" val="3986338405"/>
                    </a:ext>
                  </a:extLst>
                </a:gridCol>
                <a:gridCol w="677168">
                  <a:extLst>
                    <a:ext uri="{9D8B030D-6E8A-4147-A177-3AD203B41FA5}">
                      <a16:colId xmlns:a16="http://schemas.microsoft.com/office/drawing/2014/main" val="375212643"/>
                    </a:ext>
                  </a:extLst>
                </a:gridCol>
                <a:gridCol w="687749">
                  <a:extLst>
                    <a:ext uri="{9D8B030D-6E8A-4147-A177-3AD203B41FA5}">
                      <a16:colId xmlns:a16="http://schemas.microsoft.com/office/drawing/2014/main" val="2036811966"/>
                    </a:ext>
                  </a:extLst>
                </a:gridCol>
              </a:tblGrid>
              <a:tr h="257250">
                <a:tc>
                  <a:txBody>
                    <a:bodyPr/>
                    <a:lstStyle/>
                    <a:p>
                      <a:pPr algn="ctr" fontAlgn="ctr"/>
                      <a:r>
                        <a:rPr lang="en-GB" sz="750" b="1" i="0" u="none" strike="noStrike" dirty="0">
                          <a:solidFill>
                            <a:srgbClr val="FFFFFF"/>
                          </a:solidFill>
                          <a:effectLst/>
                          <a:latin typeface="Frutiger" panose="020B0602020204020204" pitchFamily="34" charset="0"/>
                        </a:rPr>
                        <a:t>ID Ref</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750" b="1" i="0" u="none" strike="noStrike" dirty="0">
                          <a:solidFill>
                            <a:srgbClr val="FFFFFF"/>
                          </a:solidFill>
                          <a:effectLst/>
                          <a:latin typeface="Frutiger" panose="020B0602020204020204" pitchFamily="34" charset="0"/>
                        </a:rPr>
                        <a:t>Category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750" b="1" i="0" u="none" strike="noStrike" dirty="0">
                          <a:solidFill>
                            <a:srgbClr val="FFFFFF"/>
                          </a:solidFill>
                          <a:effectLst/>
                          <a:latin typeface="Frutiger" panose="020B0602020204020204" pitchFamily="34" charset="0"/>
                        </a:rPr>
                        <a:t>Action Description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750" b="1" i="0" u="none" strike="noStrike" dirty="0">
                          <a:solidFill>
                            <a:srgbClr val="FFFFFF"/>
                          </a:solidFill>
                          <a:effectLst/>
                          <a:latin typeface="Frutiger" panose="020B0602020204020204" pitchFamily="34" charset="0"/>
                        </a:rPr>
                        <a:t>Owner</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750" b="1" i="0" u="none" strike="noStrike" dirty="0">
                          <a:solidFill>
                            <a:srgbClr val="FFFFFF"/>
                          </a:solidFill>
                          <a:effectLst/>
                          <a:latin typeface="Frutiger" panose="020B0602020204020204" pitchFamily="34" charset="0"/>
                        </a:rPr>
                        <a:t>End Date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750" b="1" i="0" u="none" strike="noStrike" dirty="0">
                          <a:solidFill>
                            <a:srgbClr val="FFFFFF"/>
                          </a:solidFill>
                          <a:effectLst/>
                          <a:latin typeface="Frutiger" panose="020B0602020204020204" pitchFamily="34" charset="0"/>
                        </a:rPr>
                        <a:t>RAG Status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72523476"/>
                  </a:ext>
                </a:extLst>
              </a:tr>
              <a:tr h="253422">
                <a:tc>
                  <a:txBody>
                    <a:bodyPr/>
                    <a:lstStyle/>
                    <a:p>
                      <a:pPr algn="l" fontAlgn="ctr"/>
                      <a:r>
                        <a:rPr lang="en-GB" sz="750" b="0" i="0" u="none" strike="noStrike" dirty="0">
                          <a:solidFill>
                            <a:schemeClr val="accent6"/>
                          </a:solidFill>
                          <a:effectLst/>
                          <a:latin typeface="Frutiger" panose="020B0602020204020204" pitchFamily="34" charset="0"/>
                        </a:rPr>
                        <a:t>102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750" b="0" i="0" u="none" strike="noStrike" dirty="0">
                          <a:solidFill>
                            <a:schemeClr val="accent6"/>
                          </a:solidFill>
                          <a:effectLst/>
                          <a:latin typeface="Frutiger" panose="020B0602020204020204" pitchFamily="34" charset="0"/>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750" b="0" i="0" u="none" strike="noStrike" dirty="0">
                          <a:solidFill>
                            <a:schemeClr val="accent6"/>
                          </a:solidFill>
                          <a:effectLst/>
                          <a:latin typeface="Frutiger" panose="020B0602020204020204" pitchFamily="34" charset="0"/>
                        </a:rPr>
                        <a:t>The trust must ensure that staffing levels are adequate to provide safe care and treatment to patients in a timely way. (Diagnostic Imaging)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750" b="0" i="0" u="none" strike="noStrike">
                          <a:solidFill>
                            <a:schemeClr val="accent6"/>
                          </a:solidFill>
                          <a:effectLst/>
                          <a:latin typeface="Frutiger" panose="020B0602020204020204" pitchFamily="34" charset="0"/>
                        </a:rPr>
                        <a:t>General Manager</a:t>
                      </a:r>
                      <a:br>
                        <a:rPr lang="en-GB" sz="750" b="0" i="0" u="none" strike="noStrike">
                          <a:solidFill>
                            <a:schemeClr val="accent6"/>
                          </a:solidFill>
                          <a:effectLst/>
                          <a:latin typeface="Frutiger" panose="020B0602020204020204" pitchFamily="34" charset="0"/>
                        </a:rPr>
                      </a:br>
                      <a:r>
                        <a:rPr lang="en-GB" sz="750" b="0" i="0" u="none" strike="noStrike">
                          <a:solidFill>
                            <a:schemeClr val="accent6"/>
                          </a:solidFill>
                          <a:effectLst/>
                          <a:latin typeface="Frutiger" panose="020B0602020204020204" pitchFamily="34" charset="0"/>
                        </a:rPr>
                        <a:t>CSS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750" b="0" i="0" u="none" strike="noStrike">
                          <a:solidFill>
                            <a:schemeClr val="accent6"/>
                          </a:solidFill>
                          <a:effectLst/>
                          <a:latin typeface="Frutiger" panose="020B0602020204020204" pitchFamily="34" charset="0"/>
                        </a:rPr>
                        <a:t>31/07/2022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750" b="1" i="0" u="none" strike="noStrike" dirty="0">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333664654"/>
                  </a:ext>
                </a:extLst>
              </a:tr>
              <a:tr h="253422">
                <a:tc>
                  <a:txBody>
                    <a:bodyPr/>
                    <a:lstStyle/>
                    <a:p>
                      <a:pPr algn="l" fontAlgn="ctr"/>
                      <a:r>
                        <a:rPr lang="en-GB" sz="750" b="0" i="0" u="none" strike="noStrike">
                          <a:solidFill>
                            <a:schemeClr val="accent6"/>
                          </a:solidFill>
                          <a:effectLst/>
                          <a:latin typeface="Frutiger" panose="020B0602020204020204" pitchFamily="34" charset="0"/>
                        </a:rPr>
                        <a:t>103</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750" b="0" i="0" u="none" strike="noStrike">
                          <a:solidFill>
                            <a:schemeClr val="accent6"/>
                          </a:solidFill>
                          <a:effectLst/>
                          <a:latin typeface="Frutiger" panose="020B0602020204020204" pitchFamily="34" charset="0"/>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750" b="0" i="0" u="none" strike="noStrike" dirty="0">
                          <a:solidFill>
                            <a:schemeClr val="accent6"/>
                          </a:solidFill>
                          <a:effectLst/>
                          <a:latin typeface="Frutiger" panose="020B0602020204020204" pitchFamily="34" charset="0"/>
                        </a:rPr>
                        <a:t>The trust must be assured that the out of hours staffing arrangement is sustainable and robust to provide safe care and treatment to patients.  (Diagnostic Imaging)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750" b="0" i="0" u="none" strike="noStrike">
                          <a:solidFill>
                            <a:schemeClr val="accent6"/>
                          </a:solidFill>
                          <a:effectLst/>
                          <a:latin typeface="Frutiger" panose="020B0602020204020204" pitchFamily="34" charset="0"/>
                        </a:rPr>
                        <a:t>General Manager</a:t>
                      </a:r>
                      <a:br>
                        <a:rPr lang="en-GB" sz="750" b="0" i="0" u="none" strike="noStrike">
                          <a:solidFill>
                            <a:schemeClr val="accent6"/>
                          </a:solidFill>
                          <a:effectLst/>
                          <a:latin typeface="Frutiger" panose="020B0602020204020204" pitchFamily="34" charset="0"/>
                        </a:rPr>
                      </a:br>
                      <a:r>
                        <a:rPr lang="en-GB" sz="750" b="0" i="0" u="none" strike="noStrike">
                          <a:solidFill>
                            <a:schemeClr val="accent6"/>
                          </a:solidFill>
                          <a:effectLst/>
                          <a:latin typeface="Frutiger" panose="020B0602020204020204" pitchFamily="34" charset="0"/>
                        </a:rPr>
                        <a:t>CSS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750" b="0" i="0" u="none" strike="noStrike">
                          <a:solidFill>
                            <a:schemeClr val="accent6"/>
                          </a:solidFill>
                          <a:effectLst/>
                          <a:latin typeface="Frutiger" panose="020B0602020204020204" pitchFamily="34" charset="0"/>
                        </a:rPr>
                        <a:t>31/07/2022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750" b="1" i="0" u="none" strike="noStrike" dirty="0">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3553740749"/>
                  </a:ext>
                </a:extLst>
              </a:tr>
            </a:tbl>
          </a:graphicData>
        </a:graphic>
      </p:graphicFrame>
    </p:spTree>
    <p:extLst>
      <p:ext uri="{BB962C8B-B14F-4D97-AF65-F5344CB8AC3E}">
        <p14:creationId xmlns:p14="http://schemas.microsoft.com/office/powerpoint/2010/main" val="404873736"/>
      </p:ext>
    </p:extLst>
  </p:cSld>
  <p:clrMapOvr>
    <a:masterClrMapping/>
  </p:clrMapOvr>
</p:sld>
</file>

<file path=ppt/theme/theme1.xml><?xml version="1.0" encoding="utf-8"?>
<a:theme xmlns:a="http://schemas.openxmlformats.org/drawingml/2006/main" name="QEH PPT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QEH PPT Template" id="{E52AE168-F0DE-C945-8487-76D5DF7A4508}" vid="{EC338B30-6D58-0B4D-897F-7AC1C0E08A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QEH PPT Template</Template>
  <TotalTime>7955</TotalTime>
  <Words>1071</Words>
  <Application>Microsoft Office PowerPoint</Application>
  <PresentationFormat>On-screen Show (16:9)</PresentationFormat>
  <Paragraphs>103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Frutiger</vt:lpstr>
      <vt:lpstr>QEH PPT Template</vt:lpstr>
      <vt:lpstr>Compliance Plan Update Reporting for May and June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QEHKL NHS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Update on  Integrated Quality Improvement Plan (IQIP)</dc:title>
  <dc:creator>Davidson, Sarah</dc:creator>
  <cp:lastModifiedBy>O'Connell, Amy</cp:lastModifiedBy>
  <cp:revision>619</cp:revision>
  <cp:lastPrinted>2018-04-04T11:11:56Z</cp:lastPrinted>
  <dcterms:created xsi:type="dcterms:W3CDTF">2020-06-23T12:12:08Z</dcterms:created>
  <dcterms:modified xsi:type="dcterms:W3CDTF">2022-07-18T08:21:28Z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54805998-42ab-48f1-a9ed-9426ba0393ba</vt:lpwstr>
  </property>
</Properties>
</file>