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466" r:id="rId4"/>
    <p:sldId id="471" r:id="rId5"/>
    <p:sldId id="430" r:id="rId6"/>
    <p:sldId id="399" r:id="rId7"/>
    <p:sldId id="260" r:id="rId8"/>
    <p:sldId id="261" r:id="rId9"/>
    <p:sldId id="413" r:id="rId10"/>
    <p:sldId id="410" r:id="rId11"/>
    <p:sldId id="415" r:id="rId12"/>
    <p:sldId id="414" r:id="rId13"/>
    <p:sldId id="416" r:id="rId14"/>
    <p:sldId id="412" r:id="rId15"/>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Connell, Amy" initials="OA" lastIdx="1" clrIdx="0">
    <p:extLst>
      <p:ext uri="{19B8F6BF-5375-455C-9EA6-DF929625EA0E}">
        <p15:presenceInfo xmlns:p15="http://schemas.microsoft.com/office/powerpoint/2012/main" userId="S::Amy.OConnell@qehkl.nhs.uk::6183c5b0-59f5-4243-898d-a6647d2dfe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F5C967"/>
    <a:srgbClr val="99CBF1"/>
    <a:srgbClr val="ABD095"/>
    <a:srgbClr val="DAECFA"/>
    <a:srgbClr val="9BD1EE"/>
    <a:srgbClr val="96E0F2"/>
    <a:srgbClr val="0072CE"/>
    <a:srgbClr val="F2F2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6291" autoAdjust="0"/>
  </p:normalViewPr>
  <p:slideViewPr>
    <p:cSldViewPr snapToGrid="0" snapToObjects="1">
      <p:cViewPr>
        <p:scale>
          <a:sx n="90" d="100"/>
          <a:sy n="90" d="100"/>
        </p:scale>
        <p:origin x="656" y="-1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2D1E9BBC-C10B-3843-8806-F95B239835E0}" type="datetimeFigureOut">
              <a:rPr lang="en-US" smtClean="0"/>
              <a:t>11/19/2022</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0106EE9F-32D9-467B-8868-065870EC1A55}" type="datetimeFigureOut">
              <a:rPr lang="en-GB" smtClean="0"/>
              <a:t>19/11/2022</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DLT to update</a:t>
            </a:r>
          </a:p>
        </p:txBody>
      </p:sp>
      <p:sp>
        <p:nvSpPr>
          <p:cNvPr id="4" name="Slide Number Placeholder 3"/>
          <p:cNvSpPr>
            <a:spLocks noGrp="1"/>
          </p:cNvSpPr>
          <p:nvPr>
            <p:ph type="sldNum" sz="quarter" idx="5"/>
          </p:nvPr>
        </p:nvSpPr>
        <p:spPr/>
        <p:txBody>
          <a:bodyPr/>
          <a:lstStyle/>
          <a:p>
            <a:fld id="{06CF7BBB-4451-43D0-B6C5-4AE5D925CD89}" type="slidenum">
              <a:rPr lang="en-GB" smtClean="0"/>
              <a:t>3</a:t>
            </a:fld>
            <a:endParaRPr lang="en-GB" dirty="0"/>
          </a:p>
        </p:txBody>
      </p:sp>
    </p:spTree>
    <p:extLst>
      <p:ext uri="{BB962C8B-B14F-4D97-AF65-F5344CB8AC3E}">
        <p14:creationId xmlns:p14="http://schemas.microsoft.com/office/powerpoint/2010/main" val="2089015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t>Compliance Plan Update</a:t>
            </a:r>
            <a:br>
              <a:rPr lang="en-GB" sz="2000" dirty="0"/>
            </a:br>
            <a:r>
              <a:rPr lang="en-GB" sz="2000" dirty="0"/>
              <a:t>Reporting for September &amp; October 2022</a:t>
            </a:r>
            <a:endParaRPr lang="en-GB" sz="2000" b="0" dirty="0"/>
          </a:p>
        </p:txBody>
      </p:sp>
      <p:sp>
        <p:nvSpPr>
          <p:cNvPr id="3" name="Text Placeholder 2"/>
          <p:cNvSpPr>
            <a:spLocks noGrp="1"/>
          </p:cNvSpPr>
          <p:nvPr>
            <p:ph type="body" sz="quarter" idx="10"/>
          </p:nvPr>
        </p:nvSpPr>
        <p:spPr>
          <a:xfrm>
            <a:off x="4305300" y="4443366"/>
            <a:ext cx="4506913" cy="265815"/>
          </a:xfrm>
        </p:spPr>
        <p:txBody>
          <a:bodyPr/>
          <a:lstStyle/>
          <a:p>
            <a:r>
              <a:rPr lang="en-GB" dirty="0"/>
              <a:t> </a:t>
            </a:r>
            <a:r>
              <a:rPr lang="en-GB" dirty="0">
                <a:solidFill>
                  <a:schemeClr val="accent6"/>
                </a:solidFill>
              </a:rPr>
              <a:t>Quality Committee</a:t>
            </a:r>
          </a:p>
          <a:p>
            <a:r>
              <a:rPr lang="en-GB" dirty="0">
                <a:solidFill>
                  <a:schemeClr val="accent6"/>
                </a:solidFill>
              </a:rPr>
              <a:t>29 November 2022</a:t>
            </a:r>
          </a:p>
        </p:txBody>
      </p:sp>
    </p:spTree>
    <p:extLst>
      <p:ext uri="{BB962C8B-B14F-4D97-AF65-F5344CB8AC3E}">
        <p14:creationId xmlns:p14="http://schemas.microsoft.com/office/powerpoint/2010/main" val="356697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At Risk at the end of October 2022</a:t>
            </a:r>
          </a:p>
        </p:txBody>
      </p:sp>
      <p:sp>
        <p:nvSpPr>
          <p:cNvPr id="7" name="TextBox 6">
            <a:extLst>
              <a:ext uri="{FF2B5EF4-FFF2-40B4-BE49-F238E27FC236}">
                <a16:creationId xmlns:a16="http://schemas.microsoft.com/office/drawing/2014/main" id="{C3215B09-DABA-4CC7-95D5-42BD518E9E81}"/>
              </a:ext>
            </a:extLst>
          </p:cNvPr>
          <p:cNvSpPr txBox="1"/>
          <p:nvPr/>
        </p:nvSpPr>
        <p:spPr>
          <a:xfrm>
            <a:off x="106197" y="2029113"/>
            <a:ext cx="8931606" cy="2339102"/>
          </a:xfrm>
          <a:prstGeom prst="rect">
            <a:avLst/>
          </a:prstGeom>
          <a:noFill/>
        </p:spPr>
        <p:txBody>
          <a:bodyPr wrap="square" rtlCol="0">
            <a:spAutoFit/>
          </a:bodyPr>
          <a:lstStyle/>
          <a:p>
            <a:pPr algn="just"/>
            <a:r>
              <a:rPr lang="en-GB" sz="900" b="1" dirty="0">
                <a:solidFill>
                  <a:schemeClr val="tx1">
                    <a:lumMod val="65000"/>
                    <a:lumOff val="35000"/>
                  </a:schemeClr>
                </a:solidFill>
                <a:latin typeface="Frutiger" panose="020B0602020204020204" pitchFamily="34" charset="0"/>
              </a:rPr>
              <a:t>109 – 4 Hour ED Standard (Urgent and Emergency Care)</a:t>
            </a:r>
          </a:p>
          <a:p>
            <a:pPr algn="just"/>
            <a:r>
              <a:rPr lang="en-GB" sz="900" dirty="0">
                <a:solidFill>
                  <a:schemeClr val="tx1">
                    <a:lumMod val="65000"/>
                    <a:lumOff val="35000"/>
                  </a:schemeClr>
                </a:solidFill>
                <a:latin typeface="Frutiger" panose="020B0602020204020204" pitchFamily="34" charset="0"/>
              </a:rPr>
              <a:t>Introduction of the GP Front Door (GPFD) and upcoming trial of ED streamer working alongside GPFD to assess and direct patients to the most appropriate setting of care will support the 15 minute triage target of 100%.  Focus on patient flow throughout the Trust is integral to the timely offload of patients from ambulances.  Prescribed monitoring of patients on ambulances is in place to ensure patients are closely monitored and planning for the deteriorating patient are in place and being audited to ensure compliance.  Work with EEAST to embed the use of appropriate redirection process continues and will be further utilised in line with Winter escalation planning.</a:t>
            </a:r>
          </a:p>
          <a:p>
            <a:pPr algn="just"/>
            <a:endParaRPr lang="en-GB" sz="900" dirty="0">
              <a:solidFill>
                <a:srgbClr val="FF0000"/>
              </a:solidFill>
              <a:latin typeface="Frutiger" panose="020B0602020204020204" pitchFamily="34" charset="0"/>
            </a:endParaRPr>
          </a:p>
          <a:p>
            <a:pPr algn="just"/>
            <a:r>
              <a:rPr lang="en-GB" sz="900" b="1" dirty="0">
                <a:solidFill>
                  <a:schemeClr val="tx1">
                    <a:lumMod val="65000"/>
                    <a:lumOff val="35000"/>
                  </a:schemeClr>
                </a:solidFill>
                <a:latin typeface="Frutiger" panose="020B0602020204020204" pitchFamily="34" charset="0"/>
              </a:rPr>
              <a:t>110 – Referral to Treatment Time/Waiting Times (UEC)</a:t>
            </a:r>
          </a:p>
          <a:p>
            <a:pPr algn="just"/>
            <a:r>
              <a:rPr lang="en-GB" sz="900" dirty="0">
                <a:solidFill>
                  <a:schemeClr val="tx1">
                    <a:lumMod val="65000"/>
                    <a:lumOff val="35000"/>
                  </a:schemeClr>
                </a:solidFill>
                <a:latin typeface="Frutiger" panose="020B0602020204020204" pitchFamily="34" charset="0"/>
              </a:rPr>
              <a:t>Review of pathways for ED attendances making sure patients are referred to the most appropriate area for treatment and either discharged or plans made for admission.  Appropriate diagnostics and senior decision making required to reduce the lengthy turnaround of patients in ED.  Clearly articulated and communicated pathway planning to progress in line with planned movement and expansion of UEC footprint.</a:t>
            </a:r>
          </a:p>
          <a:p>
            <a:pPr algn="just"/>
            <a:endParaRPr lang="en-GB" sz="900" b="1" dirty="0">
              <a:solidFill>
                <a:srgbClr val="FF0000"/>
              </a:solidFill>
              <a:latin typeface="Frutiger" panose="020B0602020204020204" pitchFamily="34" charset="0"/>
            </a:endParaRPr>
          </a:p>
          <a:p>
            <a:pPr algn="just"/>
            <a:endParaRPr lang="en-GB" sz="900" dirty="0">
              <a:solidFill>
                <a:srgbClr val="FF0000"/>
              </a:solidFill>
              <a:latin typeface="Frutiger" panose="020B0602020204020204" pitchFamily="34" charset="0"/>
            </a:endParaRPr>
          </a:p>
          <a:p>
            <a:pPr algn="just"/>
            <a:endParaRPr lang="en-GB" sz="900" dirty="0">
              <a:solidFill>
                <a:srgbClr val="FF0000"/>
              </a:solidFill>
              <a:latin typeface="Frutiger" panose="020B0602020204020204" pitchFamily="34" charset="0"/>
            </a:endParaRPr>
          </a:p>
          <a:p>
            <a:pPr algn="just"/>
            <a:endParaRPr lang="en-GB" sz="1000" dirty="0">
              <a:solidFill>
                <a:srgbClr val="FF0000"/>
              </a:solidFill>
              <a:latin typeface="Frutiger" panose="020B0602020204020204" pitchFamily="34" charset="0"/>
            </a:endParaRPr>
          </a:p>
          <a:p>
            <a:pPr algn="just"/>
            <a:endParaRPr lang="en-GB" sz="1000" dirty="0">
              <a:solidFill>
                <a:srgbClr val="FF0000"/>
              </a:solidFill>
              <a:latin typeface="Frutiger" panose="020B0602020204020204" pitchFamily="34" charset="0"/>
            </a:endParaRPr>
          </a:p>
        </p:txBody>
      </p:sp>
      <p:graphicFrame>
        <p:nvGraphicFramePr>
          <p:cNvPr id="4" name="Table 3">
            <a:extLst>
              <a:ext uri="{FF2B5EF4-FFF2-40B4-BE49-F238E27FC236}">
                <a16:creationId xmlns:a16="http://schemas.microsoft.com/office/drawing/2014/main" id="{175D9DFD-48BD-4124-A2BC-379C255D1E9D}"/>
              </a:ext>
            </a:extLst>
          </p:cNvPr>
          <p:cNvGraphicFramePr>
            <a:graphicFrameLocks noGrp="1"/>
          </p:cNvGraphicFramePr>
          <p:nvPr>
            <p:extLst>
              <p:ext uri="{D42A27DB-BD31-4B8C-83A1-F6EECF244321}">
                <p14:modId xmlns:p14="http://schemas.microsoft.com/office/powerpoint/2010/main" val="4258521726"/>
              </p:ext>
            </p:extLst>
          </p:nvPr>
        </p:nvGraphicFramePr>
        <p:xfrm>
          <a:off x="106197" y="471538"/>
          <a:ext cx="8863872" cy="1075758"/>
        </p:xfrm>
        <a:graphic>
          <a:graphicData uri="http://schemas.openxmlformats.org/drawingml/2006/table">
            <a:tbl>
              <a:tblPr/>
              <a:tblGrid>
                <a:gridCol w="471168">
                  <a:extLst>
                    <a:ext uri="{9D8B030D-6E8A-4147-A177-3AD203B41FA5}">
                      <a16:colId xmlns:a16="http://schemas.microsoft.com/office/drawing/2014/main" val="825191862"/>
                    </a:ext>
                  </a:extLst>
                </a:gridCol>
                <a:gridCol w="954118">
                  <a:extLst>
                    <a:ext uri="{9D8B030D-6E8A-4147-A177-3AD203B41FA5}">
                      <a16:colId xmlns:a16="http://schemas.microsoft.com/office/drawing/2014/main" val="3390936109"/>
                    </a:ext>
                  </a:extLst>
                </a:gridCol>
                <a:gridCol w="627245">
                  <a:extLst>
                    <a:ext uri="{9D8B030D-6E8A-4147-A177-3AD203B41FA5}">
                      <a16:colId xmlns:a16="http://schemas.microsoft.com/office/drawing/2014/main" val="461362572"/>
                    </a:ext>
                  </a:extLst>
                </a:gridCol>
                <a:gridCol w="5359550">
                  <a:extLst>
                    <a:ext uri="{9D8B030D-6E8A-4147-A177-3AD203B41FA5}">
                      <a16:colId xmlns:a16="http://schemas.microsoft.com/office/drawing/2014/main" val="2217799861"/>
                    </a:ext>
                  </a:extLst>
                </a:gridCol>
                <a:gridCol w="718533">
                  <a:extLst>
                    <a:ext uri="{9D8B030D-6E8A-4147-A177-3AD203B41FA5}">
                      <a16:colId xmlns:a16="http://schemas.microsoft.com/office/drawing/2014/main" val="3563478740"/>
                    </a:ext>
                  </a:extLst>
                </a:gridCol>
                <a:gridCol w="733258">
                  <a:extLst>
                    <a:ext uri="{9D8B030D-6E8A-4147-A177-3AD203B41FA5}">
                      <a16:colId xmlns:a16="http://schemas.microsoft.com/office/drawing/2014/main" val="370666262"/>
                    </a:ext>
                  </a:extLst>
                </a:gridCol>
              </a:tblGrid>
              <a:tr h="252798">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655808868"/>
                  </a:ext>
                </a:extLst>
              </a:tr>
              <a:tr h="369347">
                <a:tc>
                  <a:txBody>
                    <a:bodyPr/>
                    <a:lstStyle/>
                    <a:p>
                      <a:pPr algn="l" fontAlgn="ctr"/>
                      <a:r>
                        <a:rPr lang="en-GB" sz="900" b="0" i="0" u="none" strike="noStrike">
                          <a:solidFill>
                            <a:srgbClr val="000000"/>
                          </a:solidFill>
                          <a:effectLst/>
                          <a:latin typeface="Frutiger" panose="020B0602020204020204" pitchFamily="34" charset="0"/>
                        </a:rPr>
                        <a:t>109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trust must improve its performance times in relation to ambulance turnaround delays, four-hour target, patients waiting more than four hours from the decision to admit until being admitted and monthly median total time in A&amp;E.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31/03/2023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169156893"/>
                  </a:ext>
                </a:extLst>
              </a:tr>
              <a:tr h="246231">
                <a:tc>
                  <a:txBody>
                    <a:bodyPr/>
                    <a:lstStyle/>
                    <a:p>
                      <a:pPr algn="l" fontAlgn="ctr"/>
                      <a:r>
                        <a:rPr lang="en-GB" sz="900" b="0" i="0" u="none" strike="noStrike">
                          <a:solidFill>
                            <a:srgbClr val="000000"/>
                          </a:solidFill>
                          <a:effectLst/>
                          <a:latin typeface="Frutiger" panose="020B0602020204020204" pitchFamily="34" charset="0"/>
                        </a:rPr>
                        <a:t>110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must ensure that care and treatment are accessible at the time of need and referral to treatment times and waiting times are in line with national standards. (020 Should 055 S.27)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Frutiger" panose="020B0602020204020204" pitchFamily="34" charset="0"/>
                        </a:rPr>
                        <a:t>31/03/2023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944493838"/>
                  </a:ext>
                </a:extLst>
              </a:tr>
            </a:tbl>
          </a:graphicData>
        </a:graphic>
      </p:graphicFrame>
    </p:spTree>
    <p:extLst>
      <p:ext uri="{BB962C8B-B14F-4D97-AF65-F5344CB8AC3E}">
        <p14:creationId xmlns:p14="http://schemas.microsoft.com/office/powerpoint/2010/main" val="54185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At Risk at the end of October 2022</a:t>
            </a:r>
          </a:p>
        </p:txBody>
      </p:sp>
      <p:sp>
        <p:nvSpPr>
          <p:cNvPr id="7" name="TextBox 6">
            <a:extLst>
              <a:ext uri="{FF2B5EF4-FFF2-40B4-BE49-F238E27FC236}">
                <a16:creationId xmlns:a16="http://schemas.microsoft.com/office/drawing/2014/main" id="{C3215B09-DABA-4CC7-95D5-42BD518E9E81}"/>
              </a:ext>
            </a:extLst>
          </p:cNvPr>
          <p:cNvSpPr txBox="1"/>
          <p:nvPr/>
        </p:nvSpPr>
        <p:spPr>
          <a:xfrm>
            <a:off x="72330" y="2069218"/>
            <a:ext cx="8931606" cy="3416320"/>
          </a:xfrm>
          <a:prstGeom prst="rect">
            <a:avLst/>
          </a:prstGeom>
          <a:noFill/>
        </p:spPr>
        <p:txBody>
          <a:bodyPr wrap="square" rtlCol="0">
            <a:spAutoFit/>
          </a:bodyPr>
          <a:lstStyle/>
          <a:p>
            <a:pPr algn="just"/>
            <a:r>
              <a:rPr lang="en-GB" sz="900" b="1" dirty="0">
                <a:solidFill>
                  <a:schemeClr val="tx1">
                    <a:lumMod val="65000"/>
                    <a:lumOff val="35000"/>
                  </a:schemeClr>
                </a:solidFill>
                <a:latin typeface="Frutiger" panose="020B0602020204020204" pitchFamily="34" charset="0"/>
              </a:rPr>
              <a:t>124 – Mandatory Training and Appraisals (Maternity) </a:t>
            </a:r>
          </a:p>
          <a:p>
            <a:pPr algn="just"/>
            <a:r>
              <a:rPr lang="en-GB" sz="900" dirty="0">
                <a:solidFill>
                  <a:schemeClr val="tx1">
                    <a:lumMod val="65000"/>
                    <a:lumOff val="35000"/>
                  </a:schemeClr>
                </a:solidFill>
                <a:latin typeface="Frutiger" panose="020B0602020204020204" pitchFamily="34" charset="0"/>
              </a:rPr>
              <a:t>Mandatory training and appraisal rates are monitored monthly within the Division. The Division have developed a mandatory training trajectory aiming to achieve the required compliance. W&amp;C have a risk on the risk register for achieving 90% mandatory training compliance for CNST due to Maternity staffing shortages. Appraisals are being arranged by Line Managers, with dedicated time given to staff. Appraisals are monitored and escalated by the PDM/ PDN teams. The Division are ensuring that all of those who manage staff are trained in undertaking appraisals. </a:t>
            </a:r>
          </a:p>
          <a:p>
            <a:pPr algn="just"/>
            <a:endParaRPr lang="en-GB" sz="900" b="1" dirty="0">
              <a:solidFill>
                <a:schemeClr val="tx1">
                  <a:lumMod val="65000"/>
                  <a:lumOff val="35000"/>
                </a:schemeClr>
              </a:solidFill>
              <a:latin typeface="Frutiger" panose="020B0602020204020204" pitchFamily="34" charset="0"/>
            </a:endParaRPr>
          </a:p>
          <a:p>
            <a:pPr algn="just"/>
            <a:r>
              <a:rPr lang="en-GB" sz="900" b="1" dirty="0">
                <a:solidFill>
                  <a:schemeClr val="tx1">
                    <a:lumMod val="65000"/>
                    <a:lumOff val="35000"/>
                  </a:schemeClr>
                </a:solidFill>
                <a:latin typeface="Frutiger" panose="020B0602020204020204" pitchFamily="34" charset="0"/>
              </a:rPr>
              <a:t>127 – Nursing Appraisal Rates (Medicine)</a:t>
            </a:r>
          </a:p>
          <a:p>
            <a:pPr algn="just"/>
            <a:r>
              <a:rPr lang="en-GB" sz="900" dirty="0">
                <a:solidFill>
                  <a:schemeClr val="tx1">
                    <a:lumMod val="65000"/>
                    <a:lumOff val="35000"/>
                  </a:schemeClr>
                </a:solidFill>
                <a:latin typeface="Frutiger" panose="020B0602020204020204" pitchFamily="34" charset="0"/>
              </a:rPr>
              <a:t>Teams fully recruited to in Band 7 roles, all Band 7s will perform appraisals for their teams. This will be monitored by the Matron for UEC and Dep CN until HON appointed</a:t>
            </a:r>
          </a:p>
          <a:p>
            <a:pPr algn="just"/>
            <a:endParaRPr lang="en-GB" sz="900" b="1" dirty="0">
              <a:solidFill>
                <a:schemeClr val="tx1">
                  <a:lumMod val="65000"/>
                  <a:lumOff val="35000"/>
                </a:schemeClr>
              </a:solidFill>
              <a:latin typeface="Frutiger" panose="020B0602020204020204" pitchFamily="34" charset="0"/>
            </a:endParaRPr>
          </a:p>
          <a:p>
            <a:pPr algn="just"/>
            <a:r>
              <a:rPr lang="en-GB" sz="900" b="1" dirty="0">
                <a:solidFill>
                  <a:schemeClr val="tx1">
                    <a:lumMod val="65000"/>
                    <a:lumOff val="35000"/>
                  </a:schemeClr>
                </a:solidFill>
                <a:latin typeface="Frutiger" panose="020B0602020204020204" pitchFamily="34" charset="0"/>
              </a:rPr>
              <a:t>128 - Mandatory Training (UEC)</a:t>
            </a:r>
            <a:r>
              <a:rPr lang="en-GB" sz="900" dirty="0">
                <a:solidFill>
                  <a:schemeClr val="accent6"/>
                </a:solidFill>
                <a:latin typeface="Frutiger" panose="020B0602020204020204" pitchFamily="34" charset="0"/>
              </a:rPr>
              <a:t> </a:t>
            </a:r>
          </a:p>
          <a:p>
            <a:pPr algn="just"/>
            <a:r>
              <a:rPr lang="en-GB" sz="900" dirty="0">
                <a:solidFill>
                  <a:schemeClr val="accent6"/>
                </a:solidFill>
                <a:latin typeface="Frutiger" panose="020B0602020204020204" pitchFamily="34" charset="0"/>
              </a:rPr>
              <a:t>All teams have been advised to prioritise this training due to the nature of the work.  This will be closely monitored by the, CD, Matron and DLT.  DGM will work with the UEC teams and safeguarding team to resolve the issues of escalation and training cancellation in times of pressure.</a:t>
            </a:r>
          </a:p>
          <a:p>
            <a:pPr algn="just"/>
            <a:endParaRPr lang="en-GB" sz="900" b="1" dirty="0">
              <a:solidFill>
                <a:schemeClr val="tx1">
                  <a:lumMod val="65000"/>
                  <a:lumOff val="35000"/>
                </a:schemeClr>
              </a:solidFill>
              <a:latin typeface="Frutiger" panose="020B0602020204020204" pitchFamily="34" charset="0"/>
            </a:endParaRPr>
          </a:p>
          <a:p>
            <a:pPr algn="just"/>
            <a:r>
              <a:rPr lang="en-GB" sz="900" b="1" dirty="0">
                <a:solidFill>
                  <a:schemeClr val="tx1">
                    <a:lumMod val="65000"/>
                    <a:lumOff val="35000"/>
                  </a:schemeClr>
                </a:solidFill>
                <a:latin typeface="Frutiger" panose="020B0602020204020204" pitchFamily="34" charset="0"/>
              </a:rPr>
              <a:t>129 - Safeguarding Training – Medics (UEC)</a:t>
            </a:r>
          </a:p>
          <a:p>
            <a:pPr algn="just"/>
            <a:r>
              <a:rPr lang="en-GB" sz="900" dirty="0">
                <a:solidFill>
                  <a:schemeClr val="accent6"/>
                </a:solidFill>
                <a:latin typeface="Frutiger" panose="020B0602020204020204" pitchFamily="34" charset="0"/>
              </a:rPr>
              <a:t>CD has liaised with all Medical staff and has distributed current performance standard via communication pages, shared at specialty meetings and updated educational teams.  The team need to break the cycle of mandatory training being displaced in times of escalation and ensure mandatory training is completed.</a:t>
            </a:r>
            <a:endParaRPr lang="en-GB" sz="900" b="1" dirty="0">
              <a:solidFill>
                <a:schemeClr val="tx1">
                  <a:lumMod val="65000"/>
                  <a:lumOff val="35000"/>
                </a:schemeClr>
              </a:solidFill>
              <a:latin typeface="Frutiger" panose="020B0602020204020204" pitchFamily="34" charset="0"/>
            </a:endParaRPr>
          </a:p>
          <a:p>
            <a:pPr algn="just"/>
            <a:endParaRPr lang="en-GB" sz="900" b="1" dirty="0">
              <a:solidFill>
                <a:schemeClr val="tx1">
                  <a:lumMod val="65000"/>
                  <a:lumOff val="35000"/>
                </a:schemeClr>
              </a:solidFill>
              <a:latin typeface="Frutiger" panose="020B0602020204020204" pitchFamily="34" charset="0"/>
            </a:endParaRPr>
          </a:p>
          <a:p>
            <a:pPr algn="just"/>
            <a:r>
              <a:rPr lang="en-GB" sz="900" b="1" dirty="0">
                <a:solidFill>
                  <a:schemeClr val="tx1">
                    <a:lumMod val="65000"/>
                    <a:lumOff val="35000"/>
                  </a:schemeClr>
                </a:solidFill>
                <a:latin typeface="Frutiger" panose="020B0602020204020204" pitchFamily="34" charset="0"/>
              </a:rPr>
              <a:t>130 – Appraisals (Trustwide) / 131 – MCA/DoLS training (Trustwide)</a:t>
            </a:r>
            <a:endParaRPr lang="en-GB" sz="900" b="1" dirty="0">
              <a:solidFill>
                <a:srgbClr val="FF0000"/>
              </a:solidFill>
              <a:latin typeface="Frutiger" panose="020B0602020204020204" pitchFamily="34" charset="0"/>
            </a:endParaRPr>
          </a:p>
          <a:p>
            <a:pPr algn="just"/>
            <a:r>
              <a:rPr lang="en-GB" sz="900" dirty="0">
                <a:solidFill>
                  <a:schemeClr val="tx1">
                    <a:lumMod val="65000"/>
                    <a:lumOff val="35000"/>
                  </a:schemeClr>
                </a:solidFill>
                <a:latin typeface="Frutiger" panose="020B0602020204020204" pitchFamily="34" charset="0"/>
              </a:rPr>
              <a:t>Due to Divisional actions for Appraisals and Mandatory Training now rated as either ‘Behind Plan’ or ‘At Risk’ these Corporate Trustwide actions cannot be closed until all Divisional actions have been completed which relate to appraisal and Mandatory Training compliance. September compliance is MCA </a:t>
            </a:r>
            <a:r>
              <a:rPr lang="en-GB" sz="900">
                <a:solidFill>
                  <a:schemeClr val="tx1">
                    <a:lumMod val="65000"/>
                    <a:lumOff val="35000"/>
                  </a:schemeClr>
                </a:solidFill>
                <a:latin typeface="Frutiger" panose="020B0602020204020204" pitchFamily="34" charset="0"/>
              </a:rPr>
              <a:t>85.3% / DoLS </a:t>
            </a:r>
            <a:r>
              <a:rPr lang="en-GB" sz="900" dirty="0">
                <a:solidFill>
                  <a:schemeClr val="tx1">
                    <a:lumMod val="65000"/>
                    <a:lumOff val="35000"/>
                  </a:schemeClr>
                </a:solidFill>
                <a:latin typeface="Frutiger" panose="020B0602020204020204" pitchFamily="34" charset="0"/>
              </a:rPr>
              <a:t>86.3%</a:t>
            </a:r>
          </a:p>
          <a:p>
            <a:pPr algn="just"/>
            <a:endParaRPr lang="en-GB" sz="900" dirty="0">
              <a:solidFill>
                <a:schemeClr val="tx1">
                  <a:lumMod val="65000"/>
                  <a:lumOff val="35000"/>
                </a:schemeClr>
              </a:solidFill>
              <a:latin typeface="Frutiger" panose="020B0602020204020204" pitchFamily="34" charset="0"/>
            </a:endParaRPr>
          </a:p>
          <a:p>
            <a:pPr algn="just"/>
            <a:endParaRPr lang="en-GB" sz="900" b="1" dirty="0">
              <a:solidFill>
                <a:srgbClr val="FF0000"/>
              </a:solidFill>
              <a:latin typeface="Frutiger" panose="020B0602020204020204" pitchFamily="34" charset="0"/>
            </a:endParaRPr>
          </a:p>
          <a:p>
            <a:pPr algn="just"/>
            <a:endParaRPr lang="en-GB" sz="900" b="1" dirty="0">
              <a:solidFill>
                <a:srgbClr val="FF0000"/>
              </a:solidFill>
              <a:latin typeface="Frutiger" panose="020B0602020204020204" pitchFamily="34" charset="0"/>
            </a:endParaRPr>
          </a:p>
        </p:txBody>
      </p:sp>
      <p:graphicFrame>
        <p:nvGraphicFramePr>
          <p:cNvPr id="4" name="Table 3">
            <a:extLst>
              <a:ext uri="{FF2B5EF4-FFF2-40B4-BE49-F238E27FC236}">
                <a16:creationId xmlns:a16="http://schemas.microsoft.com/office/drawing/2014/main" id="{175D9DFD-48BD-4124-A2BC-379C255D1E9D}"/>
              </a:ext>
            </a:extLst>
          </p:cNvPr>
          <p:cNvGraphicFramePr>
            <a:graphicFrameLocks noGrp="1"/>
          </p:cNvGraphicFramePr>
          <p:nvPr>
            <p:extLst>
              <p:ext uri="{D42A27DB-BD31-4B8C-83A1-F6EECF244321}">
                <p14:modId xmlns:p14="http://schemas.microsoft.com/office/powerpoint/2010/main" val="1736994420"/>
              </p:ext>
            </p:extLst>
          </p:nvPr>
        </p:nvGraphicFramePr>
        <p:xfrm>
          <a:off x="140064" y="307660"/>
          <a:ext cx="8863872" cy="1761558"/>
        </p:xfrm>
        <a:graphic>
          <a:graphicData uri="http://schemas.openxmlformats.org/drawingml/2006/table">
            <a:tbl>
              <a:tblPr/>
              <a:tblGrid>
                <a:gridCol w="471168">
                  <a:extLst>
                    <a:ext uri="{9D8B030D-6E8A-4147-A177-3AD203B41FA5}">
                      <a16:colId xmlns:a16="http://schemas.microsoft.com/office/drawing/2014/main" val="825191862"/>
                    </a:ext>
                  </a:extLst>
                </a:gridCol>
                <a:gridCol w="954118">
                  <a:extLst>
                    <a:ext uri="{9D8B030D-6E8A-4147-A177-3AD203B41FA5}">
                      <a16:colId xmlns:a16="http://schemas.microsoft.com/office/drawing/2014/main" val="3390936109"/>
                    </a:ext>
                  </a:extLst>
                </a:gridCol>
                <a:gridCol w="627245">
                  <a:extLst>
                    <a:ext uri="{9D8B030D-6E8A-4147-A177-3AD203B41FA5}">
                      <a16:colId xmlns:a16="http://schemas.microsoft.com/office/drawing/2014/main" val="461362572"/>
                    </a:ext>
                  </a:extLst>
                </a:gridCol>
                <a:gridCol w="5359550">
                  <a:extLst>
                    <a:ext uri="{9D8B030D-6E8A-4147-A177-3AD203B41FA5}">
                      <a16:colId xmlns:a16="http://schemas.microsoft.com/office/drawing/2014/main" val="2217799861"/>
                    </a:ext>
                  </a:extLst>
                </a:gridCol>
                <a:gridCol w="718533">
                  <a:extLst>
                    <a:ext uri="{9D8B030D-6E8A-4147-A177-3AD203B41FA5}">
                      <a16:colId xmlns:a16="http://schemas.microsoft.com/office/drawing/2014/main" val="3563478740"/>
                    </a:ext>
                  </a:extLst>
                </a:gridCol>
                <a:gridCol w="733258">
                  <a:extLst>
                    <a:ext uri="{9D8B030D-6E8A-4147-A177-3AD203B41FA5}">
                      <a16:colId xmlns:a16="http://schemas.microsoft.com/office/drawing/2014/main" val="370666262"/>
                    </a:ext>
                  </a:extLst>
                </a:gridCol>
              </a:tblGrid>
              <a:tr h="252798">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655808868"/>
                  </a:ext>
                </a:extLst>
              </a:tr>
              <a:tr h="246231">
                <a:tc>
                  <a:txBody>
                    <a:bodyPr/>
                    <a:lstStyle/>
                    <a:p>
                      <a:pPr algn="l" fontAlgn="ctr"/>
                      <a:r>
                        <a:rPr lang="en-GB" sz="900" b="0" i="0" u="none" strike="noStrike">
                          <a:solidFill>
                            <a:srgbClr val="000000"/>
                          </a:solidFill>
                          <a:effectLst/>
                          <a:latin typeface="Frutiger" panose="020B0602020204020204" pitchFamily="34" charset="0"/>
                        </a:rPr>
                        <a:t>124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Women and Children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trust must monitor medical staff training rates, and improve appraisal rates to meet the trust target.  (Maternity)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188227875"/>
                  </a:ext>
                </a:extLst>
              </a:tr>
              <a:tr h="131323">
                <a:tc>
                  <a:txBody>
                    <a:bodyPr/>
                    <a:lstStyle/>
                    <a:p>
                      <a:pPr algn="l" fontAlgn="ctr"/>
                      <a:r>
                        <a:rPr lang="en-GB" sz="900" b="0" i="0" u="none" strike="noStrike" dirty="0">
                          <a:solidFill>
                            <a:srgbClr val="000000"/>
                          </a:solidFill>
                          <a:effectLst/>
                          <a:latin typeface="Frutiger" panose="020B0602020204020204" pitchFamily="34" charset="0"/>
                        </a:rPr>
                        <a:t>127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nursing appraisal rates are in line with trust targets.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392940461"/>
                  </a:ext>
                </a:extLst>
              </a:tr>
              <a:tr h="246231">
                <a:tc>
                  <a:txBody>
                    <a:bodyPr/>
                    <a:lstStyle/>
                    <a:p>
                      <a:pPr algn="l" fontAlgn="ctr"/>
                      <a:r>
                        <a:rPr lang="en-GB" sz="900" b="0" i="0" u="none" strike="noStrike">
                          <a:solidFill>
                            <a:srgbClr val="000000"/>
                          </a:solidFill>
                          <a:effectLst/>
                          <a:latin typeface="Frutiger" panose="020B0602020204020204" pitchFamily="34" charset="0"/>
                        </a:rPr>
                        <a:t>128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all staff complete safeguarding adults and children’s’ training.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406941270"/>
                  </a:ext>
                </a:extLst>
              </a:tr>
              <a:tr h="246231">
                <a:tc>
                  <a:txBody>
                    <a:bodyPr/>
                    <a:lstStyle/>
                    <a:p>
                      <a:pPr algn="l" fontAlgn="ctr"/>
                      <a:r>
                        <a:rPr lang="en-GB" sz="900" b="0" i="0" u="none" strike="noStrike">
                          <a:solidFill>
                            <a:srgbClr val="000000"/>
                          </a:solidFill>
                          <a:effectLst/>
                          <a:latin typeface="Frutiger" panose="020B0602020204020204" pitchFamily="34" charset="0"/>
                        </a:rPr>
                        <a:t>129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all medical staff complete appropriate levels of safeguarding training for adults and children.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565017453"/>
                  </a:ext>
                </a:extLst>
              </a:tr>
              <a:tr h="131323">
                <a:tc>
                  <a:txBody>
                    <a:bodyPr/>
                    <a:lstStyle/>
                    <a:p>
                      <a:pPr algn="l" fontAlgn="ctr"/>
                      <a:r>
                        <a:rPr lang="en-GB" sz="900" b="0" i="0" u="none" strike="noStrike">
                          <a:solidFill>
                            <a:srgbClr val="000000"/>
                          </a:solidFill>
                          <a:effectLst/>
                          <a:latin typeface="Frutiger" panose="020B0602020204020204" pitchFamily="34" charset="0"/>
                        </a:rPr>
                        <a:t>130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trust must ensure that staff receive an annual appraisal. (Trust Overall)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607352489"/>
                  </a:ext>
                </a:extLst>
              </a:tr>
              <a:tr h="246231">
                <a:tc>
                  <a:txBody>
                    <a:bodyPr/>
                    <a:lstStyle/>
                    <a:p>
                      <a:pPr algn="l" fontAlgn="ctr"/>
                      <a:r>
                        <a:rPr lang="en-GB" sz="900" b="0" i="0" u="none" strike="noStrike">
                          <a:solidFill>
                            <a:srgbClr val="000000"/>
                          </a:solidFill>
                          <a:effectLst/>
                          <a:latin typeface="Frutiger" panose="020B0602020204020204" pitchFamily="34" charset="0"/>
                        </a:rPr>
                        <a:t>131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trust must review the knowledge, competency and skills of staff in relation to the Mental Capacity Act and Deprivation of Liberty safeguards (Trust Overall)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442108203"/>
                  </a:ext>
                </a:extLst>
              </a:tr>
            </a:tbl>
          </a:graphicData>
        </a:graphic>
      </p:graphicFrame>
    </p:spTree>
    <p:extLst>
      <p:ext uri="{BB962C8B-B14F-4D97-AF65-F5344CB8AC3E}">
        <p14:creationId xmlns:p14="http://schemas.microsoft.com/office/powerpoint/2010/main" val="164819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DB31F-DE44-4D8F-845A-4A99B2F09EF6}"/>
              </a:ext>
            </a:extLst>
          </p:cNvPr>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‘Behind Plan’ at end of October 2022</a:t>
            </a:r>
          </a:p>
        </p:txBody>
      </p:sp>
      <p:graphicFrame>
        <p:nvGraphicFramePr>
          <p:cNvPr id="2" name="Table 1">
            <a:extLst>
              <a:ext uri="{FF2B5EF4-FFF2-40B4-BE49-F238E27FC236}">
                <a16:creationId xmlns:a16="http://schemas.microsoft.com/office/drawing/2014/main" id="{2DA34BDC-585E-4673-B55A-7FECDB6946DB}"/>
              </a:ext>
            </a:extLst>
          </p:cNvPr>
          <p:cNvGraphicFramePr>
            <a:graphicFrameLocks noGrp="1"/>
          </p:cNvGraphicFramePr>
          <p:nvPr>
            <p:extLst>
              <p:ext uri="{D42A27DB-BD31-4B8C-83A1-F6EECF244321}">
                <p14:modId xmlns:p14="http://schemas.microsoft.com/office/powerpoint/2010/main" val="3720664480"/>
              </p:ext>
            </p:extLst>
          </p:nvPr>
        </p:nvGraphicFramePr>
        <p:xfrm>
          <a:off x="228600" y="336513"/>
          <a:ext cx="8686801" cy="1502743"/>
        </p:xfrm>
        <a:graphic>
          <a:graphicData uri="http://schemas.openxmlformats.org/drawingml/2006/table">
            <a:tbl>
              <a:tblPr/>
              <a:tblGrid>
                <a:gridCol w="461756">
                  <a:extLst>
                    <a:ext uri="{9D8B030D-6E8A-4147-A177-3AD203B41FA5}">
                      <a16:colId xmlns:a16="http://schemas.microsoft.com/office/drawing/2014/main" val="362900171"/>
                    </a:ext>
                  </a:extLst>
                </a:gridCol>
                <a:gridCol w="935058">
                  <a:extLst>
                    <a:ext uri="{9D8B030D-6E8A-4147-A177-3AD203B41FA5}">
                      <a16:colId xmlns:a16="http://schemas.microsoft.com/office/drawing/2014/main" val="1860859463"/>
                    </a:ext>
                  </a:extLst>
                </a:gridCol>
                <a:gridCol w="614714">
                  <a:extLst>
                    <a:ext uri="{9D8B030D-6E8A-4147-A177-3AD203B41FA5}">
                      <a16:colId xmlns:a16="http://schemas.microsoft.com/office/drawing/2014/main" val="976455855"/>
                    </a:ext>
                  </a:extLst>
                </a:gridCol>
                <a:gridCol w="5252484">
                  <a:extLst>
                    <a:ext uri="{9D8B030D-6E8A-4147-A177-3AD203B41FA5}">
                      <a16:colId xmlns:a16="http://schemas.microsoft.com/office/drawing/2014/main" val="165432662"/>
                    </a:ext>
                  </a:extLst>
                </a:gridCol>
                <a:gridCol w="704179">
                  <a:extLst>
                    <a:ext uri="{9D8B030D-6E8A-4147-A177-3AD203B41FA5}">
                      <a16:colId xmlns:a16="http://schemas.microsoft.com/office/drawing/2014/main" val="623938015"/>
                    </a:ext>
                  </a:extLst>
                </a:gridCol>
                <a:gridCol w="718610">
                  <a:extLst>
                    <a:ext uri="{9D8B030D-6E8A-4147-A177-3AD203B41FA5}">
                      <a16:colId xmlns:a16="http://schemas.microsoft.com/office/drawing/2014/main" val="3024720425"/>
                    </a:ext>
                  </a:extLst>
                </a:gridCol>
              </a:tblGrid>
              <a:tr h="302910">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2271827380"/>
                  </a:ext>
                </a:extLst>
              </a:tr>
              <a:tr h="157355">
                <a:tc>
                  <a:txBody>
                    <a:bodyPr/>
                    <a:lstStyle/>
                    <a:p>
                      <a:pPr algn="l" fontAlgn="ctr"/>
                      <a:r>
                        <a:rPr lang="en-GB" sz="900" b="0" i="0" u="none" strike="noStrike" dirty="0">
                          <a:solidFill>
                            <a:srgbClr val="000000"/>
                          </a:solidFill>
                          <a:effectLst/>
                          <a:latin typeface="Frutiger" panose="020B0602020204020204" pitchFamily="34" charset="0"/>
                        </a:rPr>
                        <a:t>101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there is a dedicated pharmacist to support the service.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2497248486"/>
                  </a:ext>
                </a:extLst>
              </a:tr>
              <a:tr h="295041">
                <a:tc>
                  <a:txBody>
                    <a:bodyPr/>
                    <a:lstStyle/>
                    <a:p>
                      <a:pPr algn="l" fontAlgn="ctr"/>
                      <a:r>
                        <a:rPr lang="en-GB" sz="900" b="0" i="0" u="none" strike="noStrike">
                          <a:solidFill>
                            <a:srgbClr val="000000"/>
                          </a:solidFill>
                          <a:effectLst/>
                          <a:latin typeface="Frutiger" panose="020B0602020204020204" pitchFamily="34" charset="0"/>
                        </a:rPr>
                        <a:t>118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trust should develop a formalised vision and strategy in radiology.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2674385009"/>
                  </a:ext>
                </a:extLst>
              </a:tr>
              <a:tr h="295041">
                <a:tc>
                  <a:txBody>
                    <a:bodyPr/>
                    <a:lstStyle/>
                    <a:p>
                      <a:pPr algn="l" fontAlgn="ctr"/>
                      <a:r>
                        <a:rPr lang="en-GB" sz="900" b="0" i="0" u="none" strike="noStrike">
                          <a:solidFill>
                            <a:srgbClr val="000000"/>
                          </a:solidFill>
                          <a:effectLst/>
                          <a:latin typeface="Frutiger" panose="020B0602020204020204" pitchFamily="34" charset="0"/>
                        </a:rPr>
                        <a:t>122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doctors mandatory training compliance is in line with the trust targets.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497221779"/>
                  </a:ext>
                </a:extLst>
              </a:tr>
              <a:tr h="157355">
                <a:tc>
                  <a:txBody>
                    <a:bodyPr/>
                    <a:lstStyle/>
                    <a:p>
                      <a:pPr algn="l" fontAlgn="ctr"/>
                      <a:r>
                        <a:rPr lang="en-GB" sz="900" b="0" i="0" u="none" strike="noStrike">
                          <a:solidFill>
                            <a:srgbClr val="000000"/>
                          </a:solidFill>
                          <a:effectLst/>
                          <a:latin typeface="Frutiger" panose="020B0602020204020204" pitchFamily="34" charset="0"/>
                        </a:rPr>
                        <a:t>125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The service should ensure that nursing appraisal rates are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333160757"/>
                  </a:ext>
                </a:extLst>
              </a:tr>
              <a:tr h="295041">
                <a:tc>
                  <a:txBody>
                    <a:bodyPr/>
                    <a:lstStyle/>
                    <a:p>
                      <a:pPr algn="l" fontAlgn="ctr"/>
                      <a:r>
                        <a:rPr lang="en-GB" sz="900" b="0" i="0" u="none" strike="noStrike">
                          <a:solidFill>
                            <a:srgbClr val="000000"/>
                          </a:solidFill>
                          <a:effectLst/>
                          <a:latin typeface="Frutiger" panose="020B0602020204020204" pitchFamily="34" charset="0"/>
                        </a:rPr>
                        <a:t>126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service should ensure mandatory and safeguarding training amongst medical staff is completed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553402533"/>
                  </a:ext>
                </a:extLst>
              </a:tr>
            </a:tbl>
          </a:graphicData>
        </a:graphic>
      </p:graphicFrame>
      <p:sp>
        <p:nvSpPr>
          <p:cNvPr id="8" name="TextBox 7">
            <a:extLst>
              <a:ext uri="{FF2B5EF4-FFF2-40B4-BE49-F238E27FC236}">
                <a16:creationId xmlns:a16="http://schemas.microsoft.com/office/drawing/2014/main" id="{2BB02D1C-0F50-48BA-AFBE-96D49DE83854}"/>
              </a:ext>
            </a:extLst>
          </p:cNvPr>
          <p:cNvSpPr txBox="1"/>
          <p:nvPr/>
        </p:nvSpPr>
        <p:spPr>
          <a:xfrm>
            <a:off x="228599" y="1944937"/>
            <a:ext cx="8686801" cy="3416320"/>
          </a:xfrm>
          <a:prstGeom prst="rect">
            <a:avLst/>
          </a:prstGeom>
          <a:noFill/>
        </p:spPr>
        <p:txBody>
          <a:bodyPr wrap="square" rtlCol="0">
            <a:spAutoFit/>
          </a:bodyPr>
          <a:lstStyle/>
          <a:p>
            <a:r>
              <a:rPr lang="en-GB" sz="900" b="1" dirty="0">
                <a:solidFill>
                  <a:schemeClr val="tx1">
                    <a:lumMod val="65000"/>
                    <a:lumOff val="35000"/>
                  </a:schemeClr>
                </a:solidFill>
                <a:latin typeface="Frutiger" panose="020B0602020204020204" pitchFamily="34" charset="0"/>
              </a:rPr>
              <a:t>101 Pharmacy Support – Critical Care</a:t>
            </a:r>
          </a:p>
          <a:p>
            <a:r>
              <a:rPr lang="en-GB" sz="900" dirty="0">
                <a:solidFill>
                  <a:schemeClr val="tx1">
                    <a:lumMod val="65000"/>
                    <a:lumOff val="35000"/>
                  </a:schemeClr>
                </a:solidFill>
                <a:latin typeface="Frutiger" panose="020B0602020204020204" pitchFamily="34" charset="0"/>
              </a:rPr>
              <a:t>At the time of EAG the Job Advert was still live.  The group asked the Division to re-evaluate the ask of the action and if the need is Pharmacy support within Critical Care or support available to be contacted with dedicated time based within the unit. This action will be resubmitted to EAG in December 2022</a:t>
            </a:r>
            <a:endParaRPr lang="en-GB" sz="900" dirty="0">
              <a:solidFill>
                <a:srgbClr val="FF0000"/>
              </a:solidFill>
              <a:latin typeface="Frutiger" panose="020B0602020204020204" pitchFamily="34" charset="0"/>
            </a:endParaRPr>
          </a:p>
          <a:p>
            <a:endParaRPr lang="en-GB" sz="900" dirty="0">
              <a:solidFill>
                <a:srgbClr val="FF0000"/>
              </a:solidFill>
              <a:latin typeface="Frutiger" panose="020B0602020204020204" pitchFamily="34" charset="0"/>
            </a:endParaRPr>
          </a:p>
          <a:p>
            <a:r>
              <a:rPr lang="en-GB" sz="900" b="1" dirty="0">
                <a:solidFill>
                  <a:schemeClr val="tx1">
                    <a:lumMod val="65000"/>
                    <a:lumOff val="35000"/>
                  </a:schemeClr>
                </a:solidFill>
                <a:latin typeface="Frutiger" panose="020B0602020204020204" pitchFamily="34" charset="0"/>
              </a:rPr>
              <a:t>118 Vision &amp; Strategy Radiology</a:t>
            </a:r>
          </a:p>
          <a:p>
            <a:r>
              <a:rPr lang="en-GB" sz="900" dirty="0">
                <a:solidFill>
                  <a:schemeClr val="tx1">
                    <a:lumMod val="65000"/>
                    <a:lumOff val="35000"/>
                  </a:schemeClr>
                </a:solidFill>
                <a:latin typeface="Frutiger" panose="020B0602020204020204" pitchFamily="34" charset="0"/>
              </a:rPr>
              <a:t>This action was declined at EAG as further work is required. The workplan will be reviewed, socialised at November and December departmental meetings and further evidence, including the divisional workplan will be submitted. This action will be resubmitted to EAG in December 2022. </a:t>
            </a:r>
          </a:p>
          <a:p>
            <a:endParaRPr lang="en-GB" sz="900" dirty="0">
              <a:solidFill>
                <a:srgbClr val="FF0000"/>
              </a:solidFill>
              <a:latin typeface="Frutiger" panose="020B0602020204020204" pitchFamily="34" charset="0"/>
            </a:endParaRPr>
          </a:p>
          <a:p>
            <a:r>
              <a:rPr lang="en-GB" sz="900" b="1" dirty="0">
                <a:solidFill>
                  <a:schemeClr val="tx1">
                    <a:lumMod val="65000"/>
                    <a:lumOff val="35000"/>
                  </a:schemeClr>
                </a:solidFill>
                <a:latin typeface="Frutiger" panose="020B0602020204020204" pitchFamily="34" charset="0"/>
              </a:rPr>
              <a:t>122 Medics Mandatory Training – Critical Care</a:t>
            </a:r>
          </a:p>
          <a:p>
            <a:r>
              <a:rPr lang="en-GB" sz="900" dirty="0">
                <a:solidFill>
                  <a:schemeClr val="tx1">
                    <a:lumMod val="65000"/>
                    <a:lumOff val="35000"/>
                  </a:schemeClr>
                </a:solidFill>
                <a:latin typeface="Frutiger" panose="020B0602020204020204" pitchFamily="34" charset="0"/>
              </a:rPr>
              <a:t>The evidence provided to EAG in October was approved and the Chair agreed that subject to the compliance data for October this action would be approved for closure as Chair’s Action and would not be required to be resubmitted to EAG.  Once the October data has been approved this action will close and move to Business as Usual. </a:t>
            </a:r>
            <a:endParaRPr lang="en-GB" sz="900" dirty="0">
              <a:solidFill>
                <a:srgbClr val="FF0000"/>
              </a:solidFill>
              <a:latin typeface="Frutiger" panose="020B0602020204020204" pitchFamily="34" charset="0"/>
            </a:endParaRPr>
          </a:p>
          <a:p>
            <a:endParaRPr lang="en-GB" sz="900" dirty="0">
              <a:solidFill>
                <a:srgbClr val="FF0000"/>
              </a:solidFill>
              <a:latin typeface="Frutiger" panose="020B0602020204020204" pitchFamily="34" charset="0"/>
            </a:endParaRPr>
          </a:p>
          <a:p>
            <a:r>
              <a:rPr lang="en-GB" sz="900" b="1" dirty="0">
                <a:solidFill>
                  <a:schemeClr val="tx1">
                    <a:lumMod val="65000"/>
                    <a:lumOff val="35000"/>
                  </a:schemeClr>
                </a:solidFill>
                <a:latin typeface="Frutiger" panose="020B0602020204020204" pitchFamily="34" charset="0"/>
              </a:rPr>
              <a:t>125 Nursing Appraisal Rates – Medicine</a:t>
            </a:r>
          </a:p>
          <a:p>
            <a:r>
              <a:rPr lang="en-GB" sz="900" dirty="0">
                <a:solidFill>
                  <a:schemeClr val="tx1">
                    <a:lumMod val="65000"/>
                    <a:lumOff val="35000"/>
                  </a:schemeClr>
                </a:solidFill>
                <a:latin typeface="Frutiger" panose="020B0602020204020204" pitchFamily="34" charset="0"/>
              </a:rPr>
              <a:t>Focus work with ward areas that are not compliant including Feltwell ward, West Newton Ward, West Dereham Ward, Tilney Ward. </a:t>
            </a:r>
          </a:p>
          <a:p>
            <a:r>
              <a:rPr lang="en-GB" sz="900" dirty="0">
                <a:solidFill>
                  <a:schemeClr val="tx1">
                    <a:lumMod val="65000"/>
                    <a:lumOff val="35000"/>
                  </a:schemeClr>
                </a:solidFill>
                <a:latin typeface="Frutiger" panose="020B0602020204020204" pitchFamily="34" charset="0"/>
              </a:rPr>
              <a:t>Trajectory provided and will be discussed at Matron/Ward Leader 1.1’s </a:t>
            </a:r>
          </a:p>
          <a:p>
            <a:r>
              <a:rPr lang="en-GB" sz="900" dirty="0">
                <a:solidFill>
                  <a:schemeClr val="tx1">
                    <a:lumMod val="65000"/>
                    <a:lumOff val="35000"/>
                  </a:schemeClr>
                </a:solidFill>
                <a:latin typeface="Frutiger" panose="020B0602020204020204" pitchFamily="34" charset="0"/>
              </a:rPr>
              <a:t>HON has oversight and discusses with Matron’s during their 1.1’s. This action will be resubmitted to EAG in December 2022</a:t>
            </a:r>
          </a:p>
          <a:p>
            <a:endParaRPr lang="en-GB" sz="900" dirty="0">
              <a:solidFill>
                <a:schemeClr val="tx2"/>
              </a:solidFill>
              <a:latin typeface="Frutiger" panose="020B0602020204020204" pitchFamily="34" charset="0"/>
            </a:endParaRPr>
          </a:p>
          <a:p>
            <a:r>
              <a:rPr lang="en-GB" sz="900" b="1" dirty="0">
                <a:solidFill>
                  <a:schemeClr val="tx1">
                    <a:lumMod val="65000"/>
                    <a:lumOff val="35000"/>
                  </a:schemeClr>
                </a:solidFill>
                <a:latin typeface="Frutiger" panose="020B0602020204020204" pitchFamily="34" charset="0"/>
              </a:rPr>
              <a:t>126 Medics Mandatory Training – Medicine</a:t>
            </a:r>
          </a:p>
          <a:p>
            <a:r>
              <a:rPr lang="en-GB" sz="900" dirty="0">
                <a:solidFill>
                  <a:schemeClr val="tx1">
                    <a:lumMod val="65000"/>
                    <a:lumOff val="35000"/>
                  </a:schemeClr>
                </a:solidFill>
                <a:latin typeface="Frutiger" panose="020B0602020204020204" pitchFamily="34" charset="0"/>
              </a:rPr>
              <a:t>Divisional Manager and Divisional Director set out expectations with Clinical Directors</a:t>
            </a:r>
          </a:p>
          <a:p>
            <a:r>
              <a:rPr lang="en-GB" sz="900" dirty="0">
                <a:solidFill>
                  <a:schemeClr val="tx1">
                    <a:lumMod val="65000"/>
                    <a:lumOff val="35000"/>
                  </a:schemeClr>
                </a:solidFill>
                <a:latin typeface="Frutiger" panose="020B0602020204020204" pitchFamily="34" charset="0"/>
              </a:rPr>
              <a:t>Meeting between Divisional Director and CD’s to ascertain plans to become compliant with mandatory training. This action will be resubmitted to EAG in December 2022</a:t>
            </a:r>
          </a:p>
          <a:p>
            <a:endParaRPr lang="en-GB" sz="900" dirty="0">
              <a:solidFill>
                <a:srgbClr val="FF0000"/>
              </a:solidFill>
              <a:latin typeface="Frutiger" panose="020B0602020204020204" pitchFamily="34" charset="0"/>
            </a:endParaRPr>
          </a:p>
          <a:p>
            <a:endParaRPr lang="en-GB" sz="900" dirty="0"/>
          </a:p>
        </p:txBody>
      </p:sp>
    </p:spTree>
    <p:extLst>
      <p:ext uri="{BB962C8B-B14F-4D97-AF65-F5344CB8AC3E}">
        <p14:creationId xmlns:p14="http://schemas.microsoft.com/office/powerpoint/2010/main" val="3651826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DB31F-DE44-4D8F-845A-4A99B2F09EF6}"/>
              </a:ext>
            </a:extLst>
          </p:cNvPr>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Mandatory Training &amp; Appraisal Update</a:t>
            </a:r>
          </a:p>
        </p:txBody>
      </p:sp>
      <p:sp>
        <p:nvSpPr>
          <p:cNvPr id="8" name="TextBox 7">
            <a:extLst>
              <a:ext uri="{FF2B5EF4-FFF2-40B4-BE49-F238E27FC236}">
                <a16:creationId xmlns:a16="http://schemas.microsoft.com/office/drawing/2014/main" id="{2BB02D1C-0F50-48BA-AFBE-96D49DE83854}"/>
              </a:ext>
            </a:extLst>
          </p:cNvPr>
          <p:cNvSpPr txBox="1"/>
          <p:nvPr/>
        </p:nvSpPr>
        <p:spPr>
          <a:xfrm>
            <a:off x="244549" y="357962"/>
            <a:ext cx="8686801" cy="3477875"/>
          </a:xfrm>
          <a:prstGeom prst="rect">
            <a:avLst/>
          </a:prstGeom>
          <a:noFill/>
        </p:spPr>
        <p:txBody>
          <a:bodyPr wrap="square" rtlCol="0">
            <a:spAutoFit/>
          </a:bodyPr>
          <a:lstStyle/>
          <a:p>
            <a:r>
              <a:rPr lang="en-GB" sz="1000" b="1" dirty="0">
                <a:solidFill>
                  <a:schemeClr val="tx1">
                    <a:lumMod val="65000"/>
                    <a:lumOff val="35000"/>
                  </a:schemeClr>
                </a:solidFill>
                <a:latin typeface="Frutiger" panose="020B0602020204020204" pitchFamily="34" charset="0"/>
              </a:rPr>
              <a:t>Mandatory Training Compliance</a:t>
            </a:r>
          </a:p>
          <a:p>
            <a:endParaRPr lang="en-GB" sz="1000" b="1" dirty="0">
              <a:solidFill>
                <a:schemeClr val="tx1">
                  <a:lumMod val="65000"/>
                  <a:lumOff val="35000"/>
                </a:schemeClr>
              </a:solidFill>
              <a:latin typeface="Frutiger" panose="020B0602020204020204" pitchFamily="34" charset="0"/>
            </a:endParaRPr>
          </a:p>
          <a:p>
            <a:r>
              <a:rPr lang="en-GB" sz="1000" dirty="0">
                <a:solidFill>
                  <a:schemeClr val="tx1">
                    <a:lumMod val="65000"/>
                    <a:lumOff val="35000"/>
                  </a:schemeClr>
                </a:solidFill>
                <a:latin typeface="Frutiger" panose="020B0602020204020204" pitchFamily="34" charset="0"/>
              </a:rPr>
              <a:t>Compliance for October against a target of 80% is:     </a:t>
            </a:r>
          </a:p>
          <a:p>
            <a:r>
              <a:rPr lang="en-GB" sz="1000" dirty="0">
                <a:solidFill>
                  <a:schemeClr val="tx1">
                    <a:lumMod val="65000"/>
                    <a:lumOff val="35000"/>
                  </a:schemeClr>
                </a:solidFill>
                <a:latin typeface="Frutiger" panose="020B0602020204020204" pitchFamily="34" charset="0"/>
              </a:rPr>
              <a:t>                        Trustwide 78%</a:t>
            </a:r>
          </a:p>
          <a:p>
            <a:r>
              <a:rPr lang="en-GB" sz="1000" dirty="0">
                <a:solidFill>
                  <a:schemeClr val="tx1">
                    <a:lumMod val="65000"/>
                    <a:lumOff val="35000"/>
                  </a:schemeClr>
                </a:solidFill>
                <a:latin typeface="Frutiger" panose="020B0602020204020204" pitchFamily="34" charset="0"/>
              </a:rPr>
              <a:t>                        Medicine 80%</a:t>
            </a:r>
          </a:p>
          <a:p>
            <a:r>
              <a:rPr lang="en-GB" sz="1000" dirty="0">
                <a:solidFill>
                  <a:schemeClr val="tx1">
                    <a:lumMod val="65000"/>
                    <a:lumOff val="35000"/>
                  </a:schemeClr>
                </a:solidFill>
                <a:latin typeface="Frutiger" panose="020B0602020204020204" pitchFamily="34" charset="0"/>
              </a:rPr>
              <a:t>                        Surgery 80%</a:t>
            </a:r>
          </a:p>
          <a:p>
            <a:r>
              <a:rPr lang="en-GB" sz="1000" dirty="0">
                <a:solidFill>
                  <a:schemeClr val="tx1">
                    <a:lumMod val="65000"/>
                    <a:lumOff val="35000"/>
                  </a:schemeClr>
                </a:solidFill>
                <a:latin typeface="Frutiger" panose="020B0602020204020204" pitchFamily="34" charset="0"/>
              </a:rPr>
              <a:t>                        Women &amp; Children 80%</a:t>
            </a:r>
          </a:p>
          <a:p>
            <a:r>
              <a:rPr lang="en-GB" sz="1000" dirty="0">
                <a:solidFill>
                  <a:schemeClr val="tx1">
                    <a:lumMod val="65000"/>
                    <a:lumOff val="35000"/>
                  </a:schemeClr>
                </a:solidFill>
                <a:latin typeface="Frutiger" panose="020B0602020204020204" pitchFamily="34" charset="0"/>
              </a:rPr>
              <a:t>                        Clinical Support Services 83%</a:t>
            </a:r>
          </a:p>
          <a:p>
            <a:endParaRPr lang="en-GB" sz="1000" dirty="0">
              <a:solidFill>
                <a:schemeClr val="tx1">
                  <a:lumMod val="65000"/>
                  <a:lumOff val="35000"/>
                </a:schemeClr>
              </a:solidFill>
              <a:latin typeface="Frutiger" panose="020B0602020204020204" pitchFamily="34" charset="0"/>
            </a:endParaRPr>
          </a:p>
          <a:p>
            <a:r>
              <a:rPr lang="en-GB" sz="1000" b="1" dirty="0">
                <a:solidFill>
                  <a:schemeClr val="tx1">
                    <a:lumMod val="65000"/>
                    <a:lumOff val="35000"/>
                  </a:schemeClr>
                </a:solidFill>
                <a:latin typeface="Frutiger" panose="020B0602020204020204" pitchFamily="34" charset="0"/>
              </a:rPr>
              <a:t>Appraisal Compliance</a:t>
            </a:r>
          </a:p>
          <a:p>
            <a:endParaRPr lang="en-GB" sz="1000" b="1" dirty="0">
              <a:solidFill>
                <a:schemeClr val="tx1">
                  <a:lumMod val="65000"/>
                  <a:lumOff val="35000"/>
                </a:schemeClr>
              </a:solidFill>
              <a:latin typeface="Frutiger" panose="020B0602020204020204" pitchFamily="34" charset="0"/>
            </a:endParaRPr>
          </a:p>
          <a:p>
            <a:r>
              <a:rPr lang="en-GB" sz="1000" dirty="0">
                <a:solidFill>
                  <a:schemeClr val="tx1">
                    <a:lumMod val="65000"/>
                    <a:lumOff val="35000"/>
                  </a:schemeClr>
                </a:solidFill>
                <a:latin typeface="Frutiger" panose="020B0602020204020204" pitchFamily="34" charset="0"/>
              </a:rPr>
              <a:t>Compliance for October against a target of 90% is:</a:t>
            </a:r>
          </a:p>
          <a:p>
            <a:r>
              <a:rPr lang="en-GB" sz="1000" dirty="0">
                <a:solidFill>
                  <a:schemeClr val="tx1">
                    <a:lumMod val="65000"/>
                    <a:lumOff val="35000"/>
                  </a:schemeClr>
                </a:solidFill>
                <a:latin typeface="Frutiger" panose="020B0602020204020204" pitchFamily="34" charset="0"/>
              </a:rPr>
              <a:t>                        Trustwide 74%  </a:t>
            </a:r>
          </a:p>
          <a:p>
            <a:r>
              <a:rPr lang="en-GB" sz="1000" dirty="0">
                <a:solidFill>
                  <a:schemeClr val="tx1">
                    <a:lumMod val="65000"/>
                    <a:lumOff val="35000"/>
                  </a:schemeClr>
                </a:solidFill>
                <a:latin typeface="Frutiger" panose="020B0602020204020204" pitchFamily="34" charset="0"/>
              </a:rPr>
              <a:t>                        Medicine 88%</a:t>
            </a:r>
          </a:p>
          <a:p>
            <a:r>
              <a:rPr lang="en-GB" sz="1000" dirty="0">
                <a:solidFill>
                  <a:schemeClr val="tx1">
                    <a:lumMod val="65000"/>
                    <a:lumOff val="35000"/>
                  </a:schemeClr>
                </a:solidFill>
                <a:latin typeface="Frutiger" panose="020B0602020204020204" pitchFamily="34" charset="0"/>
              </a:rPr>
              <a:t>                        Surgery 73%</a:t>
            </a:r>
          </a:p>
          <a:p>
            <a:r>
              <a:rPr lang="en-GB" sz="1000" dirty="0">
                <a:solidFill>
                  <a:schemeClr val="tx1">
                    <a:lumMod val="65000"/>
                    <a:lumOff val="35000"/>
                  </a:schemeClr>
                </a:solidFill>
                <a:latin typeface="Frutiger" panose="020B0602020204020204" pitchFamily="34" charset="0"/>
              </a:rPr>
              <a:t>                        Women &amp; Children 76%</a:t>
            </a:r>
          </a:p>
          <a:p>
            <a:r>
              <a:rPr lang="en-GB" sz="1000" dirty="0">
                <a:solidFill>
                  <a:schemeClr val="tx1">
                    <a:lumMod val="65000"/>
                    <a:lumOff val="35000"/>
                  </a:schemeClr>
                </a:solidFill>
                <a:latin typeface="Frutiger" panose="020B0602020204020204" pitchFamily="34" charset="0"/>
              </a:rPr>
              <a:t>                        Clinical Support Services 85%</a:t>
            </a:r>
          </a:p>
          <a:p>
            <a:endParaRPr lang="en-GB" sz="1000" dirty="0">
              <a:solidFill>
                <a:schemeClr val="tx1">
                  <a:lumMod val="65000"/>
                  <a:lumOff val="35000"/>
                </a:schemeClr>
              </a:solidFill>
              <a:latin typeface="Frutiger" panose="020B0602020204020204" pitchFamily="34" charset="0"/>
            </a:endParaRPr>
          </a:p>
          <a:p>
            <a:endParaRPr lang="en-GB" sz="1000" dirty="0">
              <a:solidFill>
                <a:schemeClr val="tx1">
                  <a:lumMod val="65000"/>
                  <a:lumOff val="35000"/>
                </a:schemeClr>
              </a:solidFill>
              <a:latin typeface="Frutiger" panose="020B0602020204020204" pitchFamily="34" charset="0"/>
            </a:endParaRPr>
          </a:p>
          <a:p>
            <a:r>
              <a:rPr lang="en-GB" sz="1000" dirty="0">
                <a:solidFill>
                  <a:schemeClr val="tx1">
                    <a:lumMod val="65000"/>
                    <a:lumOff val="35000"/>
                  </a:schemeClr>
                </a:solidFill>
                <a:latin typeface="Frutiger" panose="020B0602020204020204" pitchFamily="34" charset="0"/>
              </a:rPr>
              <a:t>Estates and Ancillary Support Workers have been changed from Level 2 to Level 1 for both Resus and Conflict Resolution but this will not be reflected until the November Training Matrix is produced, which will change a number of reds to green and will increase the overall compliance in those subjects.</a:t>
            </a:r>
          </a:p>
        </p:txBody>
      </p:sp>
    </p:spTree>
    <p:extLst>
      <p:ext uri="{BB962C8B-B14F-4D97-AF65-F5344CB8AC3E}">
        <p14:creationId xmlns:p14="http://schemas.microsoft.com/office/powerpoint/2010/main" val="1347067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to be submitted to the EAG in the next 3 months</a:t>
            </a:r>
          </a:p>
        </p:txBody>
      </p:sp>
      <p:graphicFrame>
        <p:nvGraphicFramePr>
          <p:cNvPr id="4" name="Table 3">
            <a:extLst>
              <a:ext uri="{FF2B5EF4-FFF2-40B4-BE49-F238E27FC236}">
                <a16:creationId xmlns:a16="http://schemas.microsoft.com/office/drawing/2014/main" id="{08547174-3944-430C-BB2F-B4D0C65E6E4C}"/>
              </a:ext>
            </a:extLst>
          </p:cNvPr>
          <p:cNvGraphicFramePr>
            <a:graphicFrameLocks noGrp="1"/>
          </p:cNvGraphicFramePr>
          <p:nvPr>
            <p:extLst>
              <p:ext uri="{D42A27DB-BD31-4B8C-83A1-F6EECF244321}">
                <p14:modId xmlns:p14="http://schemas.microsoft.com/office/powerpoint/2010/main" val="187514990"/>
              </p:ext>
            </p:extLst>
          </p:nvPr>
        </p:nvGraphicFramePr>
        <p:xfrm>
          <a:off x="193430" y="464048"/>
          <a:ext cx="8721969" cy="3642746"/>
        </p:xfrm>
        <a:graphic>
          <a:graphicData uri="http://schemas.openxmlformats.org/drawingml/2006/table">
            <a:tbl>
              <a:tblPr/>
              <a:tblGrid>
                <a:gridCol w="463625">
                  <a:extLst>
                    <a:ext uri="{9D8B030D-6E8A-4147-A177-3AD203B41FA5}">
                      <a16:colId xmlns:a16="http://schemas.microsoft.com/office/drawing/2014/main" val="2768101007"/>
                    </a:ext>
                  </a:extLst>
                </a:gridCol>
                <a:gridCol w="938843">
                  <a:extLst>
                    <a:ext uri="{9D8B030D-6E8A-4147-A177-3AD203B41FA5}">
                      <a16:colId xmlns:a16="http://schemas.microsoft.com/office/drawing/2014/main" val="430132376"/>
                    </a:ext>
                  </a:extLst>
                </a:gridCol>
                <a:gridCol w="617203">
                  <a:extLst>
                    <a:ext uri="{9D8B030D-6E8A-4147-A177-3AD203B41FA5}">
                      <a16:colId xmlns:a16="http://schemas.microsoft.com/office/drawing/2014/main" val="1804815068"/>
                    </a:ext>
                  </a:extLst>
                </a:gridCol>
                <a:gridCol w="5273749">
                  <a:extLst>
                    <a:ext uri="{9D8B030D-6E8A-4147-A177-3AD203B41FA5}">
                      <a16:colId xmlns:a16="http://schemas.microsoft.com/office/drawing/2014/main" val="3871590422"/>
                    </a:ext>
                  </a:extLst>
                </a:gridCol>
                <a:gridCol w="707030">
                  <a:extLst>
                    <a:ext uri="{9D8B030D-6E8A-4147-A177-3AD203B41FA5}">
                      <a16:colId xmlns:a16="http://schemas.microsoft.com/office/drawing/2014/main" val="870443302"/>
                    </a:ext>
                  </a:extLst>
                </a:gridCol>
                <a:gridCol w="721519">
                  <a:extLst>
                    <a:ext uri="{9D8B030D-6E8A-4147-A177-3AD203B41FA5}">
                      <a16:colId xmlns:a16="http://schemas.microsoft.com/office/drawing/2014/main" val="529403236"/>
                    </a:ext>
                  </a:extLst>
                </a:gridCol>
              </a:tblGrid>
              <a:tr h="340380">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2121785414"/>
                  </a:ext>
                </a:extLst>
              </a:tr>
              <a:tr h="176820">
                <a:tc>
                  <a:txBody>
                    <a:bodyPr/>
                    <a:lstStyle/>
                    <a:p>
                      <a:pPr algn="l" fontAlgn="ctr"/>
                      <a:r>
                        <a:rPr lang="en-GB" sz="900" b="0" i="0" u="none" strike="noStrike">
                          <a:solidFill>
                            <a:srgbClr val="000000"/>
                          </a:solidFill>
                          <a:effectLst/>
                          <a:latin typeface="Frutiger" panose="020B0602020204020204" pitchFamily="34" charset="0"/>
                        </a:rPr>
                        <a:t>101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service should ensure there is a dedicated pharmacist to support the service.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1086012008"/>
                  </a:ext>
                </a:extLst>
              </a:tr>
              <a:tr h="331538">
                <a:tc>
                  <a:txBody>
                    <a:bodyPr/>
                    <a:lstStyle/>
                    <a:p>
                      <a:pPr algn="l" fontAlgn="ctr"/>
                      <a:r>
                        <a:rPr lang="en-GB" sz="900" b="0" i="0" u="none" strike="noStrike">
                          <a:solidFill>
                            <a:srgbClr val="000000"/>
                          </a:solidFill>
                          <a:effectLst/>
                          <a:latin typeface="Frutiger" panose="020B0602020204020204" pitchFamily="34" charset="0"/>
                        </a:rPr>
                        <a:t>104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The trust should review processes to ensure that patients are able to access diagnostic imaging services in a timely manner.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789885293"/>
                  </a:ext>
                </a:extLst>
              </a:tr>
              <a:tr h="176820">
                <a:tc>
                  <a:txBody>
                    <a:bodyPr/>
                    <a:lstStyle/>
                    <a:p>
                      <a:pPr algn="l" fontAlgn="ctr"/>
                      <a:r>
                        <a:rPr lang="en-GB" sz="900" b="0" i="0" u="none" strike="noStrike">
                          <a:solidFill>
                            <a:srgbClr val="000000"/>
                          </a:solidFill>
                          <a:effectLst/>
                          <a:latin typeface="Frutiger" panose="020B0602020204020204" pitchFamily="34" charset="0"/>
                        </a:rPr>
                        <a:t>114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trust must ensure patient records are stored securely.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411205654"/>
                  </a:ext>
                </a:extLst>
              </a:tr>
              <a:tr h="331538">
                <a:tc>
                  <a:txBody>
                    <a:bodyPr/>
                    <a:lstStyle/>
                    <a:p>
                      <a:pPr algn="l" fontAlgn="ctr"/>
                      <a:r>
                        <a:rPr lang="en-GB" sz="900" b="0" i="0" u="none" strike="noStrike">
                          <a:solidFill>
                            <a:srgbClr val="000000"/>
                          </a:solidFill>
                          <a:effectLst/>
                          <a:latin typeface="Frutiger" panose="020B0602020204020204" pitchFamily="34" charset="0"/>
                        </a:rPr>
                        <a:t>118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trust should develop a formalised vision and strategy in radiology.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2438242176"/>
                  </a:ext>
                </a:extLst>
              </a:tr>
              <a:tr h="331538">
                <a:tc>
                  <a:txBody>
                    <a:bodyPr/>
                    <a:lstStyle/>
                    <a:p>
                      <a:pPr algn="l" fontAlgn="ctr"/>
                      <a:r>
                        <a:rPr lang="en-GB" sz="900" b="0" i="0" u="none" strike="noStrike">
                          <a:solidFill>
                            <a:srgbClr val="000000"/>
                          </a:solidFill>
                          <a:effectLst/>
                          <a:latin typeface="Frutiger" panose="020B0602020204020204" pitchFamily="34" charset="0"/>
                        </a:rPr>
                        <a:t>124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Women and Children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trust must monitor medical staff training rates, and improve appraisal rates to meet the trust target.  (Maternity)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042257055"/>
                  </a:ext>
                </a:extLst>
              </a:tr>
              <a:tr h="176820">
                <a:tc>
                  <a:txBody>
                    <a:bodyPr/>
                    <a:lstStyle/>
                    <a:p>
                      <a:pPr algn="l" fontAlgn="ctr"/>
                      <a:r>
                        <a:rPr lang="en-GB" sz="900" b="0" i="0" u="none" strike="noStrike">
                          <a:solidFill>
                            <a:srgbClr val="000000"/>
                          </a:solidFill>
                          <a:effectLst/>
                          <a:latin typeface="Frutiger" panose="020B0602020204020204" pitchFamily="34" charset="0"/>
                        </a:rPr>
                        <a:t>125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nursing appraisal rates are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872511431"/>
                  </a:ext>
                </a:extLst>
              </a:tr>
              <a:tr h="331538">
                <a:tc>
                  <a:txBody>
                    <a:bodyPr/>
                    <a:lstStyle/>
                    <a:p>
                      <a:pPr algn="l" fontAlgn="ctr"/>
                      <a:r>
                        <a:rPr lang="en-GB" sz="900" b="0" i="0" u="none" strike="noStrike">
                          <a:solidFill>
                            <a:srgbClr val="000000"/>
                          </a:solidFill>
                          <a:effectLst/>
                          <a:latin typeface="Frutiger" panose="020B0602020204020204" pitchFamily="34" charset="0"/>
                        </a:rPr>
                        <a:t>126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mandatory and safeguarding training amongst medical staff is completed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1057203109"/>
                  </a:ext>
                </a:extLst>
              </a:tr>
              <a:tr h="176820">
                <a:tc>
                  <a:txBody>
                    <a:bodyPr/>
                    <a:lstStyle/>
                    <a:p>
                      <a:pPr algn="l" fontAlgn="ctr"/>
                      <a:r>
                        <a:rPr lang="en-GB" sz="900" b="0" i="0" u="none" strike="noStrike">
                          <a:solidFill>
                            <a:srgbClr val="000000"/>
                          </a:solidFill>
                          <a:effectLst/>
                          <a:latin typeface="Frutiger" panose="020B0602020204020204" pitchFamily="34" charset="0"/>
                        </a:rPr>
                        <a:t>127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nursing appraisal rates are in line with trust targets.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387297829"/>
                  </a:ext>
                </a:extLst>
              </a:tr>
              <a:tr h="331538">
                <a:tc>
                  <a:txBody>
                    <a:bodyPr/>
                    <a:lstStyle/>
                    <a:p>
                      <a:pPr algn="l" fontAlgn="ctr"/>
                      <a:r>
                        <a:rPr lang="en-GB" sz="900" b="0" i="0" u="none" strike="noStrike">
                          <a:solidFill>
                            <a:srgbClr val="000000"/>
                          </a:solidFill>
                          <a:effectLst/>
                          <a:latin typeface="Frutiger" panose="020B0602020204020204" pitchFamily="34" charset="0"/>
                        </a:rPr>
                        <a:t>128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all staff complete safeguarding adults and children’s’ training.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117014056"/>
                  </a:ext>
                </a:extLst>
              </a:tr>
              <a:tr h="331538">
                <a:tc>
                  <a:txBody>
                    <a:bodyPr/>
                    <a:lstStyle/>
                    <a:p>
                      <a:pPr algn="l" fontAlgn="ctr"/>
                      <a:r>
                        <a:rPr lang="en-GB" sz="900" b="0" i="0" u="none" strike="noStrike">
                          <a:solidFill>
                            <a:srgbClr val="000000"/>
                          </a:solidFill>
                          <a:effectLst/>
                          <a:latin typeface="Frutiger" panose="020B0602020204020204" pitchFamily="34" charset="0"/>
                        </a:rPr>
                        <a:t>129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The service should ensure all medical staff complete appropriate levels of safeguarding training for adults and children.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367056906"/>
                  </a:ext>
                </a:extLst>
              </a:tr>
              <a:tr h="176820">
                <a:tc>
                  <a:txBody>
                    <a:bodyPr/>
                    <a:lstStyle/>
                    <a:p>
                      <a:pPr algn="l" fontAlgn="ctr"/>
                      <a:r>
                        <a:rPr lang="en-GB" sz="900" b="0" i="0" u="none" strike="noStrike">
                          <a:solidFill>
                            <a:srgbClr val="000000"/>
                          </a:solidFill>
                          <a:effectLst/>
                          <a:latin typeface="Frutiger" panose="020B0602020204020204" pitchFamily="34" charset="0"/>
                        </a:rPr>
                        <a:t>130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trust must ensure that staff receive an annual appraisal. (Trust Overall)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65935771"/>
                  </a:ext>
                </a:extLst>
              </a:tr>
              <a:tr h="331538">
                <a:tc>
                  <a:txBody>
                    <a:bodyPr/>
                    <a:lstStyle/>
                    <a:p>
                      <a:pPr algn="l" fontAlgn="ctr"/>
                      <a:r>
                        <a:rPr lang="en-GB" sz="900" b="0" i="0" u="none" strike="noStrike">
                          <a:solidFill>
                            <a:srgbClr val="000000"/>
                          </a:solidFill>
                          <a:effectLst/>
                          <a:latin typeface="Frutiger" panose="020B0602020204020204" pitchFamily="34" charset="0"/>
                        </a:rPr>
                        <a:t>131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The trust must review the knowledge, competency and skills of staff in relation to the Mental Capacity Act and Deprivation of Liberty safeguards (Trust Overall)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40165596"/>
                  </a:ext>
                </a:extLst>
              </a:tr>
            </a:tbl>
          </a:graphicData>
        </a:graphic>
      </p:graphicFrame>
    </p:spTree>
    <p:extLst>
      <p:ext uri="{BB962C8B-B14F-4D97-AF65-F5344CB8AC3E}">
        <p14:creationId xmlns:p14="http://schemas.microsoft.com/office/powerpoint/2010/main" val="346096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59267"/>
            <a:ext cx="8915400" cy="262467"/>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Summary</a:t>
            </a:r>
          </a:p>
        </p:txBody>
      </p:sp>
      <p:sp>
        <p:nvSpPr>
          <p:cNvPr id="3" name="TextBox 2">
            <a:extLst>
              <a:ext uri="{FF2B5EF4-FFF2-40B4-BE49-F238E27FC236}">
                <a16:creationId xmlns:a16="http://schemas.microsoft.com/office/drawing/2014/main" id="{682B7249-AFA0-4180-8F2B-4F5E894A4874}"/>
              </a:ext>
            </a:extLst>
          </p:cNvPr>
          <p:cNvSpPr txBox="1"/>
          <p:nvPr/>
        </p:nvSpPr>
        <p:spPr>
          <a:xfrm>
            <a:off x="79323" y="551966"/>
            <a:ext cx="4378377" cy="4039567"/>
          </a:xfrm>
          <a:prstGeom prst="rect">
            <a:avLst/>
          </a:prstGeom>
          <a:noFill/>
        </p:spPr>
        <p:txBody>
          <a:bodyPr wrap="square" rtlCol="0">
            <a:spAutoFit/>
          </a:bodyPr>
          <a:lstStyle/>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This report summarises the progress against the 2022/23 Compliance Plan since its launch in April 2022.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The Compliance Plan incorporates the remaining ‘open’ Must and Should Do actions from the 2021/22 IQIP with the 13 new Must and Should Do actions from the latest CQC Report.  In turn, CQC actions are linked, where relevant, to the Radiology, Ophthalmology, Maternity, Urgent and Emergency Care and Elective Recovery Improvement Plans.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All 35 actions within the 2022/23 Compliance Plan have deadlines built into the Forward Plan and include a RAG status and narrative update by exception.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During September &amp; October, 8 actions were presented to EAG for approval in line with the forward planner:  </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3 were approved for closure</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1 was approved pending Chairs Action</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4 were declined</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As of October 2022, there are 8 actions ‘At Risk’ which relate to the Emergency Department (ED) 4hr standard, and Mandatory Training and Appraisal Rates.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There are 5 actions ‘Behind Plan’, 4 of which were moved to ‘At Risk’ in September.</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p:txBody>
      </p:sp>
      <p:sp>
        <p:nvSpPr>
          <p:cNvPr id="4" name="TextBox 3">
            <a:extLst>
              <a:ext uri="{FF2B5EF4-FFF2-40B4-BE49-F238E27FC236}">
                <a16:creationId xmlns:a16="http://schemas.microsoft.com/office/drawing/2014/main" id="{C374C575-0D23-4028-AADB-F4D3C6FA86D7}"/>
              </a:ext>
            </a:extLst>
          </p:cNvPr>
          <p:cNvSpPr txBox="1"/>
          <p:nvPr/>
        </p:nvSpPr>
        <p:spPr>
          <a:xfrm>
            <a:off x="4532338" y="396631"/>
            <a:ext cx="4532339" cy="3162404"/>
          </a:xfrm>
          <a:prstGeom prst="rect">
            <a:avLst/>
          </a:prstGeom>
          <a:noFill/>
        </p:spPr>
        <p:txBody>
          <a:bodyPr wrap="square" rtlCol="0">
            <a:spAutoFit/>
          </a:bodyPr>
          <a:lstStyle/>
          <a:p>
            <a:pPr algn="just"/>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Overall Compliance Plan status is:</a:t>
            </a:r>
          </a:p>
          <a:p>
            <a:pPr marL="628650" lvl="2" indent="-171450" algn="just">
              <a:buFont typeface="Arial" panose="020B0604020202020204" pitchFamily="34" charset="0"/>
              <a:buChar char="•"/>
            </a:pPr>
            <a:r>
              <a:rPr lang="en-GB" sz="950">
                <a:solidFill>
                  <a:schemeClr val="accent6"/>
                </a:solidFill>
                <a:latin typeface="Frutiger" panose="020B0602020204020204" pitchFamily="34" charset="0"/>
              </a:rPr>
              <a:t>10 actions </a:t>
            </a:r>
            <a:r>
              <a:rPr lang="en-GB" sz="950" dirty="0">
                <a:solidFill>
                  <a:schemeClr val="accent6"/>
                </a:solidFill>
                <a:latin typeface="Frutiger" panose="020B0602020204020204" pitchFamily="34" charset="0"/>
              </a:rPr>
              <a:t>‘On Plan’</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08 actions ‘At Risk’</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05 actions ‘Behind Plan</a:t>
            </a:r>
          </a:p>
          <a:p>
            <a:pPr marL="628650" lvl="2" indent="-171450" algn="just">
              <a:buFont typeface="Arial" panose="020B0604020202020204" pitchFamily="34" charset="0"/>
              <a:buChar char="•"/>
            </a:pPr>
            <a:r>
              <a:rPr lang="en-GB" sz="950" dirty="0">
                <a:solidFill>
                  <a:schemeClr val="accent6"/>
                </a:solidFill>
                <a:latin typeface="Frutiger" panose="020B0602020204020204" pitchFamily="34" charset="0"/>
              </a:rPr>
              <a:t>12 actions completed and signed off – 34%</a:t>
            </a:r>
          </a:p>
          <a:p>
            <a:pPr algn="just"/>
            <a:endParaRPr lang="en-GB" sz="950" dirty="0">
              <a:solidFill>
                <a:schemeClr val="accent6"/>
              </a:solidFill>
              <a:latin typeface="Frutiger" panose="020B0602020204020204" pitchFamily="34" charset="0"/>
            </a:endParaRP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All actions within the Compliance Plan have been aligned with the relevant Trust Strategic Objectives and include completion dates agreed with action owners. Any actions linked with the five Trust Quality Improvement Plans are clearly identifiable within the Compliance Plan to support transparency of monitoring, whilst avoiding duplication.</a:t>
            </a:r>
          </a:p>
          <a:p>
            <a:pPr algn="just"/>
            <a:endParaRPr lang="en-GB" sz="950" dirty="0">
              <a:solidFill>
                <a:schemeClr val="accent6"/>
              </a:solidFill>
              <a:latin typeface="Frutiger" panose="020B0602020204020204" pitchFamily="34" charset="0"/>
            </a:endParaRPr>
          </a:p>
          <a:p>
            <a:pPr algn="just"/>
            <a:endParaRPr lang="en-GB" sz="950"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r>
              <a:rPr lang="en-GB" sz="950" b="1" dirty="0">
                <a:solidFill>
                  <a:schemeClr val="accent6"/>
                </a:solidFill>
                <a:latin typeface="Frutiger" panose="020B0602020204020204" pitchFamily="34" charset="0"/>
              </a:rPr>
              <a:t>The Quality Improvement Board is asked to note:</a:t>
            </a: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The 2022/23 Compliance Plan position as of Month 07</a:t>
            </a: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8 Actions moving to ‘At Risk’</a:t>
            </a: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5 actions moving to ‘Behind Plan’</a:t>
            </a:r>
          </a:p>
          <a:p>
            <a:pPr algn="just"/>
            <a:endParaRPr lang="en-GB" sz="950" dirty="0">
              <a:solidFill>
                <a:schemeClr val="accent6"/>
              </a:solidFill>
              <a:latin typeface="Frutiger" panose="020B0602020204020204" pitchFamily="34" charset="0"/>
            </a:endParaRPr>
          </a:p>
          <a:p>
            <a:pPr algn="just"/>
            <a:endParaRPr lang="en-GB" sz="950" dirty="0">
              <a:solidFill>
                <a:schemeClr val="accent6"/>
              </a:solidFill>
              <a:latin typeface="Frutiger" panose="020B0602020204020204" pitchFamily="34" charset="0"/>
            </a:endParaRPr>
          </a:p>
        </p:txBody>
      </p:sp>
    </p:spTree>
    <p:extLst>
      <p:ext uri="{BB962C8B-B14F-4D97-AF65-F5344CB8AC3E}">
        <p14:creationId xmlns:p14="http://schemas.microsoft.com/office/powerpoint/2010/main" val="147925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1430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kumimoji="0" lang="en-GB" sz="1400" b="1" i="0" u="none" strike="noStrike" kern="1200" cap="none" spc="0" normalizeH="0" baseline="0" noProof="0" dirty="0">
                <a:ln>
                  <a:noFill/>
                </a:ln>
                <a:solidFill>
                  <a:srgbClr val="0072CE"/>
                </a:solidFill>
                <a:effectLst/>
                <a:uLnTx/>
                <a:uFillTx/>
                <a:latin typeface="Frutiger" panose="020B0602020204020204" pitchFamily="34" charset="0"/>
                <a:ea typeface="+mn-ea"/>
                <a:cs typeface="+mn-cs"/>
              </a:rPr>
              <a:t>Division of Medicine - </a:t>
            </a:r>
            <a:r>
              <a:rPr lang="en-GB" sz="1400" b="1" dirty="0">
                <a:solidFill>
                  <a:srgbClr val="0072CE"/>
                </a:solidFill>
                <a:latin typeface="Frutiger" panose="020B0602020204020204" pitchFamily="34" charset="0"/>
              </a:rPr>
              <a:t>Summary</a:t>
            </a:r>
          </a:p>
        </p:txBody>
      </p:sp>
      <p:sp>
        <p:nvSpPr>
          <p:cNvPr id="3" name="TextBox 2">
            <a:extLst>
              <a:ext uri="{FF2B5EF4-FFF2-40B4-BE49-F238E27FC236}">
                <a16:creationId xmlns:a16="http://schemas.microsoft.com/office/drawing/2014/main" id="{08D2FD89-844C-4113-B64E-DF5803449D27}"/>
              </a:ext>
            </a:extLst>
          </p:cNvPr>
          <p:cNvSpPr txBox="1"/>
          <p:nvPr/>
        </p:nvSpPr>
        <p:spPr>
          <a:xfrm>
            <a:off x="197558" y="418356"/>
            <a:ext cx="8656295" cy="4862870"/>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6"/>
                </a:solidFill>
                <a:latin typeface="Frutiger" panose="020B0602020204020204" pitchFamily="34" charset="0"/>
              </a:rPr>
              <a:t>Following the separation of Urgent and Emergency Care (UEC) from the Division of Medicine, the new UEC leadership team commenced in post in October 2022.  This strengthened team will provide dedicated and focused leadership support, to drive the required changes across the emergency care pathway.   The UEC programme has been refocused on three key areas – Ambulance handover delays, premium discharges and non-admitted performance</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Introduction of the GP Front Door (GPFD) and upcoming trial of ED streamer working alongside GPFD to assess and direct patients to the most appropriate setting of care will support the 15 minute triage target of 100%.  Focus on patient flow throughout the Trust is integral to the timely offload of patients from ambulances.  Prescribed monitoring of patients on ambulances is in place to ensure patients are closely monitored and planning for deteriorating patients are in place and audited to ensure compliance.  Work with EEAST to embed the use of appropriate redirection process continues and will be further utilised in line with Winter escalation planning. </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Review of pathways for ED attendances making sure patients are referred to the most appropriate area for treatment and either discharged or plans for admission.  Appropriate diagnostics and senior decision making required to reduce the lengthy turnaround of patients in ED.  Clearly articulated and communicated pathway planning in line with planned movement and expansion of UEC footprint.  ED expansion scheme will be complete by April 23. </a:t>
            </a:r>
          </a:p>
          <a:p>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Clinical Director (CD) has liaised with all Medical staff and distributed current performance standards via communication pages, shared at specialty meetings and updated educational teams.  </a:t>
            </a:r>
          </a:p>
          <a:p>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SDEC expansion scheme will be complete by end of December 2022. This will provide a significant increase in SDEC capacity and allow significant increase in patient activity including GP referrals and ambulance conveyances where appropriate.  Interim measures planned to ensure flow through ED include a post ED Decision to Admit (DTA) cohorting area over the winter period. </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Teams fully recruited to Band 7 roles, all Band 7s will perform appraisals for their teams. </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All teams have been advised to prioritise Mandatory training due to the nature of the work.  This will be closely monitored by the, CD, Matron and DLT.  Divisional General Manager (DGM) will work with the UEC teams and safeguarding team to resolve the issues of escalation and training cancellation in times of pressure. </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p:txBody>
      </p:sp>
    </p:spTree>
    <p:extLst>
      <p:ext uri="{BB962C8B-B14F-4D97-AF65-F5344CB8AC3E}">
        <p14:creationId xmlns:p14="http://schemas.microsoft.com/office/powerpoint/2010/main" val="159971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endParaRPr lang="en-GB" sz="1800" b="1" dirty="0">
              <a:solidFill>
                <a:srgbClr val="0072CE"/>
              </a:solidFill>
              <a:latin typeface="Frutiger" panose="020B0602020204020204" pitchFamily="34" charset="0"/>
            </a:endParaRPr>
          </a:p>
        </p:txBody>
      </p:sp>
      <p:sp>
        <p:nvSpPr>
          <p:cNvPr id="3" name="TextBox 2">
            <a:extLst>
              <a:ext uri="{FF2B5EF4-FFF2-40B4-BE49-F238E27FC236}">
                <a16:creationId xmlns:a16="http://schemas.microsoft.com/office/drawing/2014/main" id="{2A27E1F4-882E-4CAC-ADCA-7251E21BA779}"/>
              </a:ext>
            </a:extLst>
          </p:cNvPr>
          <p:cNvSpPr txBox="1"/>
          <p:nvPr/>
        </p:nvSpPr>
        <p:spPr>
          <a:xfrm>
            <a:off x="367678" y="155704"/>
            <a:ext cx="8656295" cy="3801041"/>
          </a:xfrm>
          <a:prstGeom prst="rect">
            <a:avLst/>
          </a:prstGeom>
          <a:noFill/>
        </p:spPr>
        <p:txBody>
          <a:bodyPr wrap="square" rtlCol="0">
            <a:spAutoFit/>
          </a:bodyPr>
          <a:lstStyle/>
          <a:p>
            <a:r>
              <a:rPr lang="en-GB" sz="1400" b="1" dirty="0">
                <a:solidFill>
                  <a:srgbClr val="0072CE"/>
                </a:solidFill>
                <a:latin typeface="Frutiger" panose="020B0602020204020204" pitchFamily="34" charset="0"/>
              </a:rPr>
              <a:t>Division of Surgery - Summary</a:t>
            </a:r>
          </a:p>
          <a:p>
            <a:pPr marL="171450" indent="-171450">
              <a:buFont typeface="Arial" panose="020B0604020202020204" pitchFamily="34" charset="0"/>
              <a:buChar char="•"/>
            </a:pPr>
            <a:endParaRPr lang="en-GB" sz="1200" b="1" dirty="0">
              <a:solidFill>
                <a:schemeClr val="accent6"/>
              </a:solidFill>
              <a:latin typeface="Frutiger" panose="020B0602020204020204" pitchFamily="34" charset="0"/>
            </a:endParaRPr>
          </a:p>
          <a:p>
            <a:r>
              <a:rPr lang="en-GB" sz="1000" b="1" dirty="0">
                <a:solidFill>
                  <a:schemeClr val="accent6"/>
                </a:solidFill>
                <a:latin typeface="Frutiger" panose="020B0602020204020204" pitchFamily="34" charset="0"/>
              </a:rPr>
              <a:t>New ways of working</a:t>
            </a: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To support the ED, the Division have a Surgical Registrar based in the department to support early reviews.</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Sandringham Ward are trialling Nurse Led TTO’s with early positive results.</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r>
              <a:rPr lang="en-GB" sz="1000" b="1" dirty="0">
                <a:solidFill>
                  <a:schemeClr val="accent6"/>
                </a:solidFill>
                <a:latin typeface="Frutiger" panose="020B0602020204020204" pitchFamily="34" charset="0"/>
              </a:rPr>
              <a:t>Concerns and Mitigations</a:t>
            </a: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Anaesthetic staff vacancies, mitigated through the use of locums and active recruitment.</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endParaRPr lang="en-GB" sz="1000" dirty="0">
              <a:solidFill>
                <a:schemeClr val="accent6"/>
              </a:solidFill>
              <a:latin typeface="Frutiger" panose="020B0602020204020204" pitchFamily="34" charset="0"/>
            </a:endParaRPr>
          </a:p>
          <a:p>
            <a:r>
              <a:rPr lang="en-GB" sz="1400" b="1" dirty="0">
                <a:solidFill>
                  <a:srgbClr val="0072CE"/>
                </a:solidFill>
                <a:latin typeface="Frutiger" panose="020B0602020204020204" pitchFamily="34" charset="0"/>
              </a:rPr>
              <a:t>Division of Clinical Support Services - Summary</a:t>
            </a:r>
            <a:endParaRPr lang="en-GB" sz="1400" dirty="0">
              <a:solidFill>
                <a:schemeClr val="accent6"/>
              </a:solidFill>
              <a:latin typeface="Frutiger" panose="020B0602020204020204" pitchFamily="34" charset="0"/>
            </a:endParaRPr>
          </a:p>
          <a:p>
            <a:endParaRPr lang="en-GB" sz="1000" dirty="0">
              <a:solidFill>
                <a:schemeClr val="accent6"/>
              </a:solidFill>
              <a:latin typeface="Frutiger" panose="020B0602020204020204" pitchFamily="34" charset="0"/>
            </a:endParaRPr>
          </a:p>
          <a:p>
            <a:r>
              <a:rPr lang="en-GB" sz="1000" b="1" dirty="0">
                <a:solidFill>
                  <a:schemeClr val="accent6"/>
                </a:solidFill>
                <a:latin typeface="Frutiger" panose="020B0602020204020204" pitchFamily="34" charset="0"/>
              </a:rPr>
              <a:t>New ways of working</a:t>
            </a: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Created additional capacity with employing locums to undertake ECHO lists .</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Continuing to undertake ECHO lists in the OPD department, five rooms have been adapted to support their IT requirements. ECHO is now performing above predicted.</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 The department has an Image Vault which is being supported virtually to improve reporting time </a:t>
            </a:r>
          </a:p>
          <a:p>
            <a:endParaRPr lang="en-GB" sz="1000" dirty="0">
              <a:solidFill>
                <a:schemeClr val="accent6"/>
              </a:solidFill>
              <a:latin typeface="Frutiger" panose="020B0602020204020204" pitchFamily="34" charset="0"/>
            </a:endParaRPr>
          </a:p>
          <a:p>
            <a:endParaRPr lang="en-GB" sz="1100" dirty="0">
              <a:solidFill>
                <a:srgbClr val="FF0000"/>
              </a:solidFill>
              <a:latin typeface="Frutiger" panose="020B0602020204020204" pitchFamily="34" charset="0"/>
            </a:endParaRPr>
          </a:p>
        </p:txBody>
      </p:sp>
    </p:spTree>
    <p:extLst>
      <p:ext uri="{BB962C8B-B14F-4D97-AF65-F5344CB8AC3E}">
        <p14:creationId xmlns:p14="http://schemas.microsoft.com/office/powerpoint/2010/main" val="269039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12644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400" b="1" dirty="0">
                <a:solidFill>
                  <a:srgbClr val="0072CE"/>
                </a:solidFill>
                <a:latin typeface="Frutiger" panose="020B0602020204020204" pitchFamily="34" charset="0"/>
              </a:rPr>
              <a:t>Division of Women &amp; Children - Summary</a:t>
            </a:r>
          </a:p>
        </p:txBody>
      </p:sp>
      <p:sp>
        <p:nvSpPr>
          <p:cNvPr id="2" name="TextBox 1">
            <a:extLst>
              <a:ext uri="{FF2B5EF4-FFF2-40B4-BE49-F238E27FC236}">
                <a16:creationId xmlns:a16="http://schemas.microsoft.com/office/drawing/2014/main" id="{836F3838-FF30-4973-B9EA-B056092C4EBB}"/>
              </a:ext>
            </a:extLst>
          </p:cNvPr>
          <p:cNvSpPr txBox="1"/>
          <p:nvPr/>
        </p:nvSpPr>
        <p:spPr>
          <a:xfrm>
            <a:off x="259105" y="366436"/>
            <a:ext cx="8656295" cy="2862322"/>
          </a:xfrm>
          <a:prstGeom prst="rect">
            <a:avLst/>
          </a:prstGeom>
          <a:noFill/>
        </p:spPr>
        <p:txBody>
          <a:bodyPr wrap="square" rtlCol="0">
            <a:spAutoFit/>
          </a:bodyPr>
          <a:lstStyle/>
          <a:p>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Staffing challenges have led to the cancellation of MDT training in the early part of this year, to enable the delivery of safe services across Maternity whilst recruitment is in progress.  The Division are monitoring the situation closely, ensuring they continue to maintain training dates where it is safe to do so.  </a:t>
            </a:r>
          </a:p>
          <a:p>
            <a:pPr marL="171450" lvl="1"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lvl="1" indent="-171450">
              <a:buFont typeface="Arial" panose="020B0604020202020204" pitchFamily="34" charset="0"/>
              <a:buChar char="•"/>
            </a:pPr>
            <a:r>
              <a:rPr lang="en-GB" sz="1000" dirty="0">
                <a:solidFill>
                  <a:schemeClr val="accent6"/>
                </a:solidFill>
                <a:latin typeface="Frutiger" panose="020B0602020204020204" pitchFamily="34" charset="0"/>
              </a:rPr>
              <a:t>A trajectory is in place and Midwifery training rates aim to be complaint by December 2022.  A focus on Obstetric and Anaesthetic compliance to ensure recovery is in place with all of the obstetric team allocated time within their rota, and  the Anaesthetic team given time, (Anaesthetic compliance required for CNST). </a:t>
            </a:r>
          </a:p>
          <a:p>
            <a:pPr marL="0" lvl="1"/>
            <a:endParaRPr lang="en-GB" sz="1000" dirty="0">
              <a:solidFill>
                <a:schemeClr val="accent6"/>
              </a:solidFill>
              <a:latin typeface="Frutiger" panose="020B0602020204020204" pitchFamily="34" charset="0"/>
            </a:endParaRPr>
          </a:p>
          <a:p>
            <a:pPr marL="171450" lvl="1" indent="-171450">
              <a:buFont typeface="Arial" panose="020B0604020202020204" pitchFamily="34" charset="0"/>
              <a:buChar char="•"/>
            </a:pPr>
            <a:r>
              <a:rPr lang="en-GB" sz="1000" dirty="0">
                <a:solidFill>
                  <a:schemeClr val="accent6"/>
                </a:solidFill>
                <a:latin typeface="Frutiger" panose="020B0602020204020204" pitchFamily="34" charset="0"/>
              </a:rPr>
              <a:t>The Local Maternity and Neonatal System programme team have agreed to support with faulty members which the Division are planning to utilise going forwards</a:t>
            </a:r>
          </a:p>
          <a:p>
            <a:pPr marL="171450" lvl="1"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Staffing challenges and the impact on training are included within the W&amp;C Risk Register with monitoring and escalation on a monthly basis.</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New Interim Head of Nursing for Paediatrics appointed, providing additional DLT representation and leadership for Paediatrics.</a:t>
            </a:r>
          </a:p>
          <a:p>
            <a:pPr marL="171450" indent="-171450">
              <a:buFont typeface="Arial" panose="020B0604020202020204" pitchFamily="34" charset="0"/>
              <a:buChar char="•"/>
            </a:pPr>
            <a:endParaRPr lang="en-GB" sz="1000" dirty="0">
              <a:solidFill>
                <a:schemeClr val="accent6"/>
              </a:solidFill>
              <a:latin typeface="Frutiger" panose="020B0602020204020204" pitchFamily="34" charset="0"/>
            </a:endParaRPr>
          </a:p>
          <a:p>
            <a:pPr marL="171450" indent="-171450">
              <a:buFont typeface="Arial" panose="020B0604020202020204" pitchFamily="34" charset="0"/>
              <a:buChar char="•"/>
            </a:pPr>
            <a:r>
              <a:rPr lang="en-GB" sz="1000" dirty="0">
                <a:solidFill>
                  <a:schemeClr val="accent6"/>
                </a:solidFill>
                <a:latin typeface="Frutiger" panose="020B0602020204020204" pitchFamily="34" charset="0"/>
              </a:rPr>
              <a:t>New Clinical Director for Obstetrics and Gynaecology appointed.</a:t>
            </a:r>
          </a:p>
        </p:txBody>
      </p:sp>
    </p:spTree>
    <p:extLst>
      <p:ext uri="{BB962C8B-B14F-4D97-AF65-F5344CB8AC3E}">
        <p14:creationId xmlns:p14="http://schemas.microsoft.com/office/powerpoint/2010/main" val="408268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35" y="538275"/>
            <a:ext cx="8796129" cy="369332"/>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solidFill>
                  <a:schemeClr val="accent6"/>
                </a:solidFill>
                <a:latin typeface="Frutiger" panose="020B0602020204020204" pitchFamily="34" charset="0"/>
              </a:rPr>
              <a:t>The tables below reflect the actions captured within the 2022/23 Compliance Plan, with 23 open actions covering Regulatory actions which are structured accordingly. </a:t>
            </a:r>
          </a:p>
        </p:txBody>
      </p:sp>
      <p:sp>
        <p:nvSpPr>
          <p:cNvPr id="7" name="Title 3"/>
          <p:cNvSpPr txBox="1">
            <a:spLocks/>
          </p:cNvSpPr>
          <p:nvPr/>
        </p:nvSpPr>
        <p:spPr>
          <a:xfrm>
            <a:off x="0" y="98008"/>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Position</a:t>
            </a:r>
          </a:p>
        </p:txBody>
      </p:sp>
      <p:graphicFrame>
        <p:nvGraphicFramePr>
          <p:cNvPr id="2" name="Table 1">
            <a:extLst>
              <a:ext uri="{FF2B5EF4-FFF2-40B4-BE49-F238E27FC236}">
                <a16:creationId xmlns:a16="http://schemas.microsoft.com/office/drawing/2014/main" id="{8109755F-2AC5-424B-8C05-F6D082CCB66A}"/>
              </a:ext>
            </a:extLst>
          </p:cNvPr>
          <p:cNvGraphicFramePr>
            <a:graphicFrameLocks noGrp="1"/>
          </p:cNvGraphicFramePr>
          <p:nvPr>
            <p:extLst>
              <p:ext uri="{D42A27DB-BD31-4B8C-83A1-F6EECF244321}">
                <p14:modId xmlns:p14="http://schemas.microsoft.com/office/powerpoint/2010/main" val="3159405055"/>
              </p:ext>
            </p:extLst>
          </p:nvPr>
        </p:nvGraphicFramePr>
        <p:xfrm>
          <a:off x="173567" y="1179126"/>
          <a:ext cx="4191555" cy="3330575"/>
        </p:xfrm>
        <a:graphic>
          <a:graphicData uri="http://schemas.openxmlformats.org/drawingml/2006/table">
            <a:tbl>
              <a:tblPr/>
              <a:tblGrid>
                <a:gridCol w="1358157">
                  <a:extLst>
                    <a:ext uri="{9D8B030D-6E8A-4147-A177-3AD203B41FA5}">
                      <a16:colId xmlns:a16="http://schemas.microsoft.com/office/drawing/2014/main" val="1605869364"/>
                    </a:ext>
                  </a:extLst>
                </a:gridCol>
                <a:gridCol w="772745">
                  <a:extLst>
                    <a:ext uri="{9D8B030D-6E8A-4147-A177-3AD203B41FA5}">
                      <a16:colId xmlns:a16="http://schemas.microsoft.com/office/drawing/2014/main" val="3931799569"/>
                    </a:ext>
                  </a:extLst>
                </a:gridCol>
                <a:gridCol w="643954">
                  <a:extLst>
                    <a:ext uri="{9D8B030D-6E8A-4147-A177-3AD203B41FA5}">
                      <a16:colId xmlns:a16="http://schemas.microsoft.com/office/drawing/2014/main" val="91812568"/>
                    </a:ext>
                  </a:extLst>
                </a:gridCol>
                <a:gridCol w="643954">
                  <a:extLst>
                    <a:ext uri="{9D8B030D-6E8A-4147-A177-3AD203B41FA5}">
                      <a16:colId xmlns:a16="http://schemas.microsoft.com/office/drawing/2014/main" val="732983084"/>
                    </a:ext>
                  </a:extLst>
                </a:gridCol>
                <a:gridCol w="772745">
                  <a:extLst>
                    <a:ext uri="{9D8B030D-6E8A-4147-A177-3AD203B41FA5}">
                      <a16:colId xmlns:a16="http://schemas.microsoft.com/office/drawing/2014/main" val="437717288"/>
                    </a:ext>
                  </a:extLst>
                </a:gridCol>
              </a:tblGrid>
              <a:tr h="361950">
                <a:tc>
                  <a:txBody>
                    <a:bodyPr/>
                    <a:lstStyle/>
                    <a:p>
                      <a:pPr algn="ctr" fontAlgn="ctr"/>
                      <a:r>
                        <a:rPr lang="en-GB" sz="1000" b="1" i="0" u="none" strike="noStrike">
                          <a:solidFill>
                            <a:srgbClr val="FFFFFF"/>
                          </a:solidFill>
                          <a:effectLst/>
                          <a:latin typeface="Frutiger" panose="020B0602020204020204" pitchFamily="34" charset="0"/>
                        </a:rPr>
                        <a:t>Status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Must</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Should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Section 31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429298820"/>
                  </a:ext>
                </a:extLst>
              </a:tr>
              <a:tr h="202565">
                <a:tc>
                  <a:txBody>
                    <a:bodyPr/>
                    <a:lstStyle/>
                    <a:p>
                      <a:pPr algn="l" fontAlgn="ctr"/>
                      <a:r>
                        <a:rPr lang="en-GB" sz="1000" b="1" i="0" u="none" strike="noStrike">
                          <a:solidFill>
                            <a:srgbClr val="000000"/>
                          </a:solidFill>
                          <a:effectLst/>
                          <a:latin typeface="Frutiger" panose="020B0602020204020204" pitchFamily="34" charset="0"/>
                        </a:rPr>
                        <a:t>Completed &amp; Signed Off</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2841497348"/>
                  </a:ext>
                </a:extLst>
              </a:tr>
              <a:tr h="202565">
                <a:tc>
                  <a:txBody>
                    <a:bodyPr/>
                    <a:lstStyle/>
                    <a:p>
                      <a:pPr algn="l" fontAlgn="ctr"/>
                      <a:r>
                        <a:rPr lang="en-GB" sz="1000" b="0" i="0" u="none" strike="noStrike">
                          <a:solidFill>
                            <a:srgbClr val="404040"/>
                          </a:solidFill>
                          <a:effectLst/>
                          <a:latin typeface="Frutiger" panose="020B0602020204020204" pitchFamily="34" charset="0"/>
                        </a:rPr>
                        <a:t>Clinical Support Services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7</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902983999"/>
                  </a:ext>
                </a:extLst>
              </a:tr>
              <a:tr h="202565">
                <a:tc>
                  <a:txBody>
                    <a:bodyPr/>
                    <a:lstStyle/>
                    <a:p>
                      <a:pPr algn="l" fontAlgn="ctr"/>
                      <a:r>
                        <a:rPr lang="en-GB" sz="1000" b="0" i="0" u="none" strike="noStrike">
                          <a:solidFill>
                            <a:srgbClr val="404040"/>
                          </a:solidFill>
                          <a:effectLst/>
                          <a:latin typeface="Frutiger" panose="020B0602020204020204" pitchFamily="34" charset="0"/>
                        </a:rPr>
                        <a:t>Corporate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901293719"/>
                  </a:ext>
                </a:extLst>
              </a:tr>
              <a:tr h="202565">
                <a:tc>
                  <a:txBody>
                    <a:bodyPr/>
                    <a:lstStyle/>
                    <a:p>
                      <a:pPr algn="l" fontAlgn="ctr"/>
                      <a:r>
                        <a:rPr lang="en-GB" sz="1000" b="0" i="0" u="none" strike="noStrike">
                          <a:solidFill>
                            <a:srgbClr val="404040"/>
                          </a:solidFill>
                          <a:effectLst/>
                          <a:latin typeface="Frutiger" panose="020B0602020204020204" pitchFamily="34" charset="0"/>
                        </a:rPr>
                        <a:t>Medicine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088836820"/>
                  </a:ext>
                </a:extLst>
              </a:tr>
              <a:tr h="202565">
                <a:tc>
                  <a:txBody>
                    <a:bodyPr/>
                    <a:lstStyle/>
                    <a:p>
                      <a:pPr algn="l" fontAlgn="ctr"/>
                      <a:r>
                        <a:rPr lang="en-GB" sz="1000" b="0" i="0" u="none" strike="noStrike">
                          <a:solidFill>
                            <a:srgbClr val="404040"/>
                          </a:solidFill>
                          <a:effectLst/>
                          <a:latin typeface="Frutiger" panose="020B0602020204020204" pitchFamily="34" charset="0"/>
                        </a:rPr>
                        <a:t>Surgery</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500113633"/>
                  </a:ext>
                </a:extLst>
              </a:tr>
              <a:tr h="202565">
                <a:tc>
                  <a:txBody>
                    <a:bodyPr/>
                    <a:lstStyle/>
                    <a:p>
                      <a:pPr algn="l" fontAlgn="ctr"/>
                      <a:r>
                        <a:rPr lang="en-GB" sz="1000" b="0" i="0" u="none" strike="noStrike">
                          <a:solidFill>
                            <a:srgbClr val="404040"/>
                          </a:solidFill>
                          <a:effectLst/>
                          <a:latin typeface="Frutiger" panose="020B0602020204020204" pitchFamily="34" charset="0"/>
                        </a:rPr>
                        <a:t>Women &amp; Children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736213078"/>
                  </a:ext>
                </a:extLst>
              </a:tr>
              <a:tr h="202565">
                <a:tc>
                  <a:txBody>
                    <a:bodyPr/>
                    <a:lstStyle/>
                    <a:p>
                      <a:pPr algn="l" fontAlgn="ctr"/>
                      <a:r>
                        <a:rPr lang="en-GB" sz="1000" b="1" i="0" u="none" strike="noStrike">
                          <a:solidFill>
                            <a:srgbClr val="000000"/>
                          </a:solidFill>
                          <a:effectLst/>
                          <a:latin typeface="Frutiger" panose="020B0602020204020204" pitchFamily="34" charset="0"/>
                        </a:rPr>
                        <a:t>Not Completed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6</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17</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916546469"/>
                  </a:ext>
                </a:extLst>
              </a:tr>
              <a:tr h="202565">
                <a:tc>
                  <a:txBody>
                    <a:bodyPr/>
                    <a:lstStyle/>
                    <a:p>
                      <a:pPr algn="l" fontAlgn="ctr"/>
                      <a:r>
                        <a:rPr lang="en-GB" sz="1000" b="0" i="0" u="none" strike="noStrike">
                          <a:solidFill>
                            <a:srgbClr val="404040"/>
                          </a:solidFill>
                          <a:effectLst/>
                          <a:latin typeface="Frutiger" panose="020B0602020204020204" pitchFamily="34" charset="0"/>
                        </a:rPr>
                        <a:t>Clinical Support Services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66158324"/>
                  </a:ext>
                </a:extLst>
              </a:tr>
              <a:tr h="202565">
                <a:tc>
                  <a:txBody>
                    <a:bodyPr/>
                    <a:lstStyle/>
                    <a:p>
                      <a:pPr algn="l" fontAlgn="ctr"/>
                      <a:r>
                        <a:rPr lang="en-GB" sz="1000" b="0" i="0" u="none" strike="noStrike">
                          <a:solidFill>
                            <a:srgbClr val="404040"/>
                          </a:solidFill>
                          <a:effectLst/>
                          <a:latin typeface="Frutiger" panose="020B0602020204020204" pitchFamily="34" charset="0"/>
                        </a:rPr>
                        <a:t>Corporate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2619431311"/>
                  </a:ext>
                </a:extLst>
              </a:tr>
              <a:tr h="202565">
                <a:tc>
                  <a:txBody>
                    <a:bodyPr/>
                    <a:lstStyle/>
                    <a:p>
                      <a:pPr algn="l" fontAlgn="ctr"/>
                      <a:r>
                        <a:rPr lang="en-GB" sz="1000" b="0" i="0" u="none" strike="noStrike">
                          <a:solidFill>
                            <a:srgbClr val="404040"/>
                          </a:solidFill>
                          <a:effectLst/>
                          <a:latin typeface="Frutiger" panose="020B0602020204020204" pitchFamily="34" charset="0"/>
                        </a:rPr>
                        <a:t>Medicine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16</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821592096"/>
                  </a:ext>
                </a:extLst>
              </a:tr>
              <a:tr h="202565">
                <a:tc>
                  <a:txBody>
                    <a:bodyPr/>
                    <a:lstStyle/>
                    <a:p>
                      <a:pPr algn="l" fontAlgn="ctr"/>
                      <a:r>
                        <a:rPr lang="en-GB" sz="1000" b="0" i="0" u="none" strike="noStrike">
                          <a:solidFill>
                            <a:srgbClr val="404040"/>
                          </a:solidFill>
                          <a:effectLst/>
                          <a:latin typeface="Frutiger" panose="020B0602020204020204" pitchFamily="34" charset="0"/>
                        </a:rPr>
                        <a:t>Surgery</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67602004"/>
                  </a:ext>
                </a:extLst>
              </a:tr>
              <a:tr h="202565">
                <a:tc>
                  <a:txBody>
                    <a:bodyPr/>
                    <a:lstStyle/>
                    <a:p>
                      <a:pPr algn="l" fontAlgn="ctr"/>
                      <a:r>
                        <a:rPr lang="en-GB" sz="1000" b="0" i="0" u="none" strike="noStrike">
                          <a:solidFill>
                            <a:srgbClr val="404040"/>
                          </a:solidFill>
                          <a:effectLst/>
                          <a:latin typeface="Frutiger" panose="020B0602020204020204" pitchFamily="34" charset="0"/>
                        </a:rPr>
                        <a:t>Women &amp; Children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623703081"/>
                  </a:ext>
                </a:extLst>
              </a:tr>
              <a:tr h="202565">
                <a:tc>
                  <a:txBody>
                    <a:bodyPr/>
                    <a:lstStyle/>
                    <a:p>
                      <a:pPr algn="l"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10</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dirty="0">
                          <a:solidFill>
                            <a:srgbClr val="000000"/>
                          </a:solidFill>
                          <a:effectLst/>
                          <a:latin typeface="Frutiger" panose="020B0602020204020204" pitchFamily="34" charset="0"/>
                        </a:rPr>
                        <a:t>35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2933209991"/>
                  </a:ext>
                </a:extLst>
              </a:tr>
            </a:tbl>
          </a:graphicData>
        </a:graphic>
      </p:graphicFrame>
      <p:graphicFrame>
        <p:nvGraphicFramePr>
          <p:cNvPr id="4" name="Table 3">
            <a:extLst>
              <a:ext uri="{FF2B5EF4-FFF2-40B4-BE49-F238E27FC236}">
                <a16:creationId xmlns:a16="http://schemas.microsoft.com/office/drawing/2014/main" id="{2D1412B9-0945-4E79-B0CD-6B73397CA3BA}"/>
              </a:ext>
            </a:extLst>
          </p:cNvPr>
          <p:cNvGraphicFramePr>
            <a:graphicFrameLocks noGrp="1"/>
          </p:cNvGraphicFramePr>
          <p:nvPr>
            <p:extLst>
              <p:ext uri="{D42A27DB-BD31-4B8C-83A1-F6EECF244321}">
                <p14:modId xmlns:p14="http://schemas.microsoft.com/office/powerpoint/2010/main" val="1297838788"/>
              </p:ext>
            </p:extLst>
          </p:nvPr>
        </p:nvGraphicFramePr>
        <p:xfrm>
          <a:off x="4572000" y="1184841"/>
          <a:ext cx="4191555" cy="3324861"/>
        </p:xfrm>
        <a:graphic>
          <a:graphicData uri="http://schemas.openxmlformats.org/drawingml/2006/table">
            <a:tbl>
              <a:tblPr/>
              <a:tblGrid>
                <a:gridCol w="1358157">
                  <a:extLst>
                    <a:ext uri="{9D8B030D-6E8A-4147-A177-3AD203B41FA5}">
                      <a16:colId xmlns:a16="http://schemas.microsoft.com/office/drawing/2014/main" val="3627259608"/>
                    </a:ext>
                  </a:extLst>
                </a:gridCol>
                <a:gridCol w="772745">
                  <a:extLst>
                    <a:ext uri="{9D8B030D-6E8A-4147-A177-3AD203B41FA5}">
                      <a16:colId xmlns:a16="http://schemas.microsoft.com/office/drawing/2014/main" val="4028227075"/>
                    </a:ext>
                  </a:extLst>
                </a:gridCol>
                <a:gridCol w="643954">
                  <a:extLst>
                    <a:ext uri="{9D8B030D-6E8A-4147-A177-3AD203B41FA5}">
                      <a16:colId xmlns:a16="http://schemas.microsoft.com/office/drawing/2014/main" val="2392566333"/>
                    </a:ext>
                  </a:extLst>
                </a:gridCol>
                <a:gridCol w="643954">
                  <a:extLst>
                    <a:ext uri="{9D8B030D-6E8A-4147-A177-3AD203B41FA5}">
                      <a16:colId xmlns:a16="http://schemas.microsoft.com/office/drawing/2014/main" val="807825053"/>
                    </a:ext>
                  </a:extLst>
                </a:gridCol>
                <a:gridCol w="772745">
                  <a:extLst>
                    <a:ext uri="{9D8B030D-6E8A-4147-A177-3AD203B41FA5}">
                      <a16:colId xmlns:a16="http://schemas.microsoft.com/office/drawing/2014/main" val="4135463929"/>
                    </a:ext>
                  </a:extLst>
                </a:gridCol>
              </a:tblGrid>
              <a:tr h="245346">
                <a:tc>
                  <a:txBody>
                    <a:bodyPr/>
                    <a:lstStyle/>
                    <a:p>
                      <a:pPr algn="ctr" fontAlgn="ctr"/>
                      <a:r>
                        <a:rPr lang="en-GB" sz="1000" b="1" i="0" u="none" strike="noStrike">
                          <a:solidFill>
                            <a:srgbClr val="FFFFFF"/>
                          </a:solidFill>
                          <a:effectLst/>
                          <a:latin typeface="Frutiger" panose="020B0602020204020204" pitchFamily="34" charset="0"/>
                        </a:rPr>
                        <a:t>Area</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Behind Plan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At Risk</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On Plan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528933333"/>
                  </a:ext>
                </a:extLst>
              </a:tr>
              <a:tr h="380709">
                <a:tc>
                  <a:txBody>
                    <a:bodyPr/>
                    <a:lstStyle/>
                    <a:p>
                      <a:pPr algn="l" fontAlgn="ctr"/>
                      <a:r>
                        <a:rPr lang="en-GB" sz="1000" b="1" i="0" u="none" strike="noStrike">
                          <a:solidFill>
                            <a:srgbClr val="000000"/>
                          </a:solidFill>
                          <a:effectLst/>
                          <a:latin typeface="Frutiger" panose="020B0602020204020204" pitchFamily="34" charset="0"/>
                        </a:rPr>
                        <a:t>Clinical Support Services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754105486"/>
                  </a:ext>
                </a:extLst>
              </a:tr>
              <a:tr h="245346">
                <a:tc>
                  <a:txBody>
                    <a:bodyPr/>
                    <a:lstStyle/>
                    <a:p>
                      <a:pPr algn="l" fontAlgn="ctr"/>
                      <a:r>
                        <a:rPr lang="en-GB" sz="1000" b="0" i="0" u="none" strike="noStrike">
                          <a:solidFill>
                            <a:srgbClr val="404040"/>
                          </a:solidFill>
                          <a:effectLst/>
                          <a:latin typeface="Frutiger" panose="020B0602020204020204" pitchFamily="34" charset="0"/>
                        </a:rPr>
                        <a:t>Should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B050"/>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875500864"/>
                  </a:ext>
                </a:extLst>
              </a:tr>
              <a:tr h="245346">
                <a:tc>
                  <a:txBody>
                    <a:bodyPr/>
                    <a:lstStyle/>
                    <a:p>
                      <a:pPr algn="l" fontAlgn="ctr"/>
                      <a:r>
                        <a:rPr lang="en-GB" sz="1000" b="1" i="0" u="none" strike="noStrike">
                          <a:solidFill>
                            <a:srgbClr val="000000"/>
                          </a:solidFill>
                          <a:effectLst/>
                          <a:latin typeface="Frutiger" panose="020B0602020204020204" pitchFamily="34" charset="0"/>
                        </a:rPr>
                        <a:t>Corporate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158199060"/>
                  </a:ext>
                </a:extLst>
              </a:tr>
              <a:tr h="245346">
                <a:tc>
                  <a:txBody>
                    <a:bodyPr/>
                    <a:lstStyle/>
                    <a:p>
                      <a:pPr algn="l" fontAlgn="ctr"/>
                      <a:r>
                        <a:rPr lang="en-GB" sz="1000" b="0" i="0" u="none" strike="noStrike">
                          <a:solidFill>
                            <a:srgbClr val="404040"/>
                          </a:solidFill>
                          <a:effectLst/>
                          <a:latin typeface="Frutiger" panose="020B0602020204020204" pitchFamily="34" charset="0"/>
                        </a:rPr>
                        <a:t>Must</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AA1A"/>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979998244"/>
                  </a:ext>
                </a:extLst>
              </a:tr>
              <a:tr h="245346">
                <a:tc>
                  <a:txBody>
                    <a:bodyPr/>
                    <a:lstStyle/>
                    <a:p>
                      <a:pPr algn="l" fontAlgn="ctr"/>
                      <a:r>
                        <a:rPr lang="en-GB" sz="1000" b="1" i="0" u="none" strike="noStrike">
                          <a:solidFill>
                            <a:srgbClr val="000000"/>
                          </a:solidFill>
                          <a:effectLst/>
                          <a:latin typeface="Frutiger" panose="020B0602020204020204" pitchFamily="34" charset="0"/>
                        </a:rPr>
                        <a:t>Medicine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16</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759981508"/>
                  </a:ext>
                </a:extLst>
              </a:tr>
              <a:tr h="245346">
                <a:tc>
                  <a:txBody>
                    <a:bodyPr/>
                    <a:lstStyle/>
                    <a:p>
                      <a:pPr algn="l" fontAlgn="ctr"/>
                      <a:r>
                        <a:rPr lang="en-GB" sz="1000" b="0" i="0" u="none" strike="noStrike">
                          <a:solidFill>
                            <a:srgbClr val="404040"/>
                          </a:solidFill>
                          <a:effectLst/>
                          <a:latin typeface="Frutiger" panose="020B0602020204020204" pitchFamily="34" charset="0"/>
                        </a:rPr>
                        <a:t>Must</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AA1A"/>
                    </a:solidFill>
                  </a:tcPr>
                </a:tc>
                <a:tc>
                  <a:txBody>
                    <a:bodyPr/>
                    <a:lstStyle/>
                    <a:p>
                      <a:pPr algn="ctr" fontAlgn="ctr"/>
                      <a:r>
                        <a:rPr lang="en-GB" sz="1000" b="0" i="0" u="none" strike="noStrike">
                          <a:solidFill>
                            <a:srgbClr val="FFFFFF"/>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B050"/>
                    </a:solidFill>
                  </a:tcPr>
                </a:tc>
                <a:tc>
                  <a:txBody>
                    <a:bodyPr/>
                    <a:lstStyle/>
                    <a:p>
                      <a:pPr algn="ctr" fontAlgn="ctr"/>
                      <a:r>
                        <a:rPr lang="en-GB" sz="1000" b="1" i="0" u="none" strike="noStrike">
                          <a:solidFill>
                            <a:srgbClr val="00000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41269562"/>
                  </a:ext>
                </a:extLst>
              </a:tr>
              <a:tr h="245346">
                <a:tc>
                  <a:txBody>
                    <a:bodyPr/>
                    <a:lstStyle/>
                    <a:p>
                      <a:pPr algn="l" fontAlgn="ctr"/>
                      <a:r>
                        <a:rPr lang="en-GB" sz="1000" b="0" i="0" u="none" strike="noStrike">
                          <a:solidFill>
                            <a:srgbClr val="404040"/>
                          </a:solidFill>
                          <a:effectLst/>
                          <a:latin typeface="Frutiger" panose="020B0602020204020204" pitchFamily="34" charset="0"/>
                        </a:rPr>
                        <a:t>Should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a:txBody>
                    <a:bodyPr/>
                    <a:lstStyle/>
                    <a:p>
                      <a:pPr algn="ctr" fontAlgn="ctr"/>
                      <a:r>
                        <a:rPr lang="en-GB" sz="1000" b="0" i="0" u="none" strike="noStrike">
                          <a:solidFill>
                            <a:srgbClr val="FFFFFF"/>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AA1A"/>
                    </a:solidFill>
                  </a:tcPr>
                </a:tc>
                <a:tc>
                  <a:txBody>
                    <a:bodyPr/>
                    <a:lstStyle/>
                    <a:p>
                      <a:pPr algn="ctr" fontAlgn="ctr"/>
                      <a:r>
                        <a:rPr lang="en-GB" sz="1000" b="0" i="0" u="none" strike="noStrike">
                          <a:solidFill>
                            <a:srgbClr val="FFFFFF"/>
                          </a:solidFill>
                          <a:effectLst/>
                          <a:latin typeface="Frutiger" panose="020B0602020204020204" pitchFamily="34" charset="0"/>
                        </a:rPr>
                        <a:t>8</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B050"/>
                    </a:solidFill>
                  </a:tcPr>
                </a:tc>
                <a:tc>
                  <a:txBody>
                    <a:bodyPr/>
                    <a:lstStyle/>
                    <a:p>
                      <a:pPr algn="ctr" fontAlgn="ctr"/>
                      <a:r>
                        <a:rPr lang="en-GB" sz="1000" b="1" i="0" u="none" strike="noStrike">
                          <a:solidFill>
                            <a:srgbClr val="000000"/>
                          </a:solidFill>
                          <a:effectLst/>
                          <a:latin typeface="Frutiger" panose="020B0602020204020204" pitchFamily="34" charset="0"/>
                        </a:rPr>
                        <a:t>13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2306747950"/>
                  </a:ext>
                </a:extLst>
              </a:tr>
              <a:tr h="245346">
                <a:tc>
                  <a:txBody>
                    <a:bodyPr/>
                    <a:lstStyle/>
                    <a:p>
                      <a:pPr algn="l" fontAlgn="ctr"/>
                      <a:r>
                        <a:rPr lang="en-GB" sz="1000" b="1" i="0" u="none" strike="noStrike">
                          <a:solidFill>
                            <a:srgbClr val="000000"/>
                          </a:solidFill>
                          <a:effectLst/>
                          <a:latin typeface="Frutiger" panose="020B0602020204020204" pitchFamily="34" charset="0"/>
                        </a:rPr>
                        <a:t>Surgery</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311197922"/>
                  </a:ext>
                </a:extLst>
              </a:tr>
              <a:tr h="245346">
                <a:tc>
                  <a:txBody>
                    <a:bodyPr/>
                    <a:lstStyle/>
                    <a:p>
                      <a:pPr algn="l" fontAlgn="ctr"/>
                      <a:r>
                        <a:rPr lang="en-GB" sz="1000" b="0" i="0" u="none" strike="noStrike">
                          <a:solidFill>
                            <a:srgbClr val="404040"/>
                          </a:solidFill>
                          <a:effectLst/>
                          <a:latin typeface="Frutiger" panose="020B0602020204020204" pitchFamily="34" charset="0"/>
                        </a:rPr>
                        <a:t>Should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FFFFFF"/>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C00000"/>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442055348"/>
                  </a:ext>
                </a:extLst>
              </a:tr>
              <a:tr h="245346">
                <a:tc>
                  <a:txBody>
                    <a:bodyPr/>
                    <a:lstStyle/>
                    <a:p>
                      <a:pPr algn="l" fontAlgn="ctr"/>
                      <a:r>
                        <a:rPr lang="en-GB" sz="1000" b="1" i="0" u="none" strike="noStrike">
                          <a:solidFill>
                            <a:srgbClr val="000000"/>
                          </a:solidFill>
                          <a:effectLst/>
                          <a:latin typeface="Frutiger" panose="020B0602020204020204" pitchFamily="34" charset="0"/>
                        </a:rPr>
                        <a:t>Women &amp; Children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897035560"/>
                  </a:ext>
                </a:extLst>
              </a:tr>
              <a:tr h="245346">
                <a:tc>
                  <a:txBody>
                    <a:bodyPr/>
                    <a:lstStyle/>
                    <a:p>
                      <a:pPr algn="l" fontAlgn="ctr"/>
                      <a:r>
                        <a:rPr lang="en-GB" sz="1000" b="0" i="0" u="none" strike="noStrike">
                          <a:solidFill>
                            <a:srgbClr val="404040"/>
                          </a:solidFill>
                          <a:effectLst/>
                          <a:latin typeface="Frutiger" panose="020B0602020204020204" pitchFamily="34" charset="0"/>
                        </a:rPr>
                        <a:t>Must</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n-GB" sz="1000" b="0" i="0" u="none" strike="noStrike">
                          <a:solidFill>
                            <a:srgbClr val="FFFFFF"/>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AA1A"/>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41113197"/>
                  </a:ext>
                </a:extLst>
              </a:tr>
              <a:tr h="245346">
                <a:tc>
                  <a:txBody>
                    <a:bodyPr/>
                    <a:lstStyle/>
                    <a:p>
                      <a:pPr algn="l"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8</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10</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dirty="0">
                          <a:solidFill>
                            <a:srgbClr val="000000"/>
                          </a:solidFill>
                          <a:effectLst/>
                          <a:latin typeface="Frutiger" panose="020B0602020204020204" pitchFamily="34" charset="0"/>
                        </a:rPr>
                        <a:t>23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704629518"/>
                  </a:ext>
                </a:extLst>
              </a:tr>
            </a:tbl>
          </a:graphicData>
        </a:graphic>
      </p:graphicFrame>
    </p:spTree>
    <p:extLst>
      <p:ext uri="{BB962C8B-B14F-4D97-AF65-F5344CB8AC3E}">
        <p14:creationId xmlns:p14="http://schemas.microsoft.com/office/powerpoint/2010/main" val="125781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8915400" cy="627534"/>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Status </a:t>
            </a:r>
          </a:p>
        </p:txBody>
      </p:sp>
      <p:cxnSp>
        <p:nvCxnSpPr>
          <p:cNvPr id="21" name="Straight Connector 20"/>
          <p:cNvCxnSpPr/>
          <p:nvPr/>
        </p:nvCxnSpPr>
        <p:spPr>
          <a:xfrm>
            <a:off x="223606" y="1425278"/>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23606" y="2544555"/>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3606" y="3669856"/>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6C8CCB94-A6F7-4785-AEE2-A6396D459AE5}"/>
              </a:ext>
            </a:extLst>
          </p:cNvPr>
          <p:cNvSpPr txBox="1"/>
          <p:nvPr/>
        </p:nvSpPr>
        <p:spPr>
          <a:xfrm>
            <a:off x="3434954" y="688100"/>
            <a:ext cx="5491828" cy="6232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Of the 35 total planned actions within the Compliance Plan, 12 actions have been closed including the 4 Section 31 conditions which remain on the Trust’s Certificate of Registration</a:t>
            </a:r>
          </a:p>
          <a:p>
            <a:pPr marL="214313" indent="-214313" algn="just">
              <a:buFont typeface="Arial" panose="020B0604020202020204" pitchFamily="34" charset="0"/>
              <a:buChar char="•"/>
            </a:pPr>
            <a:r>
              <a:rPr lang="en-GB" sz="900" dirty="0">
                <a:solidFill>
                  <a:schemeClr val="accent6"/>
                </a:solidFill>
                <a:latin typeface="Frutiger"/>
              </a:rPr>
              <a:t>8 actions are currently RAG rated ‘At Risk’ </a:t>
            </a:r>
          </a:p>
          <a:p>
            <a:pPr marL="214313" indent="-214313" algn="just">
              <a:buFont typeface="Arial" panose="020B0604020202020204" pitchFamily="34" charset="0"/>
              <a:buChar char="•"/>
            </a:pPr>
            <a:r>
              <a:rPr lang="en-GB" sz="900" dirty="0">
                <a:solidFill>
                  <a:schemeClr val="accent6"/>
                </a:solidFill>
                <a:latin typeface="Frutiger"/>
              </a:rPr>
              <a:t>5 actions are ‘Behind Plan’ at Month 07</a:t>
            </a:r>
          </a:p>
        </p:txBody>
      </p:sp>
      <p:sp>
        <p:nvSpPr>
          <p:cNvPr id="12" name="TextBox 11">
            <a:extLst>
              <a:ext uri="{FF2B5EF4-FFF2-40B4-BE49-F238E27FC236}">
                <a16:creationId xmlns:a16="http://schemas.microsoft.com/office/drawing/2014/main" id="{5C9225D7-2F6D-4692-AD05-DBDCE4DB848E}"/>
              </a:ext>
            </a:extLst>
          </p:cNvPr>
          <p:cNvSpPr txBox="1"/>
          <p:nvPr/>
        </p:nvSpPr>
        <p:spPr>
          <a:xfrm>
            <a:off x="3434954" y="1520469"/>
            <a:ext cx="5491828" cy="900246"/>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All CQC Conditions and Warning Notices have been closed internally by the Trust</a:t>
            </a:r>
          </a:p>
          <a:p>
            <a:pPr marL="214313" indent="-214313" algn="just">
              <a:buFont typeface="Arial" panose="020B0604020202020204" pitchFamily="34" charset="0"/>
              <a:buChar char="•"/>
            </a:pPr>
            <a:r>
              <a:rPr lang="en-GB" sz="900" dirty="0">
                <a:solidFill>
                  <a:schemeClr val="accent6"/>
                </a:solidFill>
                <a:latin typeface="Frutiger"/>
              </a:rPr>
              <a:t>The Trust has 4 Section 31 Conditions on its Certificate of Registration</a:t>
            </a:r>
          </a:p>
          <a:p>
            <a:pPr marL="214313" indent="-214313" algn="just">
              <a:buFont typeface="Arial" panose="020B0604020202020204" pitchFamily="34" charset="0"/>
              <a:buChar char="•"/>
            </a:pPr>
            <a:r>
              <a:rPr lang="en-GB" sz="900" dirty="0">
                <a:solidFill>
                  <a:schemeClr val="accent6"/>
                </a:solidFill>
                <a:latin typeface="Frutiger"/>
              </a:rPr>
              <a:t>A decision has been made not to submit a formal application at this time to request the lifting of 3 of the remaining Section 31 Conditions relating to Maternity Services and Diagnostic Imaging.   Full details are included within the Section and Warning Notice Update – QIB Agenda Item 10.</a:t>
            </a:r>
          </a:p>
        </p:txBody>
      </p:sp>
      <p:sp>
        <p:nvSpPr>
          <p:cNvPr id="13" name="TextBox 12">
            <a:extLst>
              <a:ext uri="{FF2B5EF4-FFF2-40B4-BE49-F238E27FC236}">
                <a16:creationId xmlns:a16="http://schemas.microsoft.com/office/drawing/2014/main" id="{42E56EDF-AAFD-4622-90E0-A3764C9C216C}"/>
              </a:ext>
            </a:extLst>
          </p:cNvPr>
          <p:cNvSpPr txBox="1"/>
          <p:nvPr/>
        </p:nvSpPr>
        <p:spPr>
          <a:xfrm>
            <a:off x="3434954" y="2650953"/>
            <a:ext cx="5491828"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10 Regulatory (Must) actions are incorporated within the </a:t>
            </a:r>
            <a:r>
              <a:rPr lang="en-GB" sz="900" dirty="0">
                <a:solidFill>
                  <a:schemeClr val="accent6"/>
                </a:solidFill>
                <a:latin typeface="Frutiger" panose="020B0602020204020204" pitchFamily="34" charset="0"/>
              </a:rPr>
              <a:t>2022/23 Compliance Plan.</a:t>
            </a:r>
          </a:p>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  4 </a:t>
            </a:r>
            <a:r>
              <a:rPr lang="en-GB" sz="900" dirty="0">
                <a:solidFill>
                  <a:schemeClr val="accent6"/>
                </a:solidFill>
                <a:latin typeface="Frutiger"/>
              </a:rPr>
              <a:t>Regulatory (Must) actions have been closed to date</a:t>
            </a:r>
          </a:p>
          <a:p>
            <a:pPr marL="214313" indent="-214313" algn="just">
              <a:buFont typeface="Arial" panose="020B0604020202020204" pitchFamily="34" charset="0"/>
              <a:buChar char="•"/>
            </a:pPr>
            <a:endParaRPr lang="en-GB" sz="900" dirty="0">
              <a:solidFill>
                <a:schemeClr val="accent6"/>
              </a:solidFill>
              <a:latin typeface="Frutiger"/>
            </a:endParaRPr>
          </a:p>
        </p:txBody>
      </p:sp>
      <p:sp>
        <p:nvSpPr>
          <p:cNvPr id="14" name="TextBox 13">
            <a:extLst>
              <a:ext uri="{FF2B5EF4-FFF2-40B4-BE49-F238E27FC236}">
                <a16:creationId xmlns:a16="http://schemas.microsoft.com/office/drawing/2014/main" id="{93C9EA71-6A0C-4B0F-9BA3-37D6312A6B09}"/>
              </a:ext>
            </a:extLst>
          </p:cNvPr>
          <p:cNvSpPr txBox="1"/>
          <p:nvPr/>
        </p:nvSpPr>
        <p:spPr>
          <a:xfrm>
            <a:off x="3434954" y="3765205"/>
            <a:ext cx="5491828" cy="484748"/>
          </a:xfrm>
          <a:prstGeom prst="rect">
            <a:avLst/>
          </a:prstGeom>
          <a:noFill/>
        </p:spPr>
        <p:txBody>
          <a:bodyPr wrap="square" lIns="68580" tIns="34290" rIns="68580" bIns="34290" rtlCol="0">
            <a:spAutoFit/>
          </a:bodyPr>
          <a:lstStyle/>
          <a:p>
            <a:pPr marL="171450" indent="-171450" algn="just">
              <a:buFont typeface="Arial" panose="020B0604020202020204" pitchFamily="34" charset="0"/>
              <a:buChar char="•"/>
            </a:pPr>
            <a:r>
              <a:rPr lang="en-GB" sz="900" dirty="0">
                <a:solidFill>
                  <a:schemeClr val="accent6"/>
                </a:solidFill>
                <a:latin typeface="Frutiger"/>
              </a:rPr>
              <a:t>21 Regulatory (Should) actions are incorporated within the 2022/23 Compliance Plan</a:t>
            </a:r>
          </a:p>
          <a:p>
            <a:pPr marL="171450" indent="-171450" algn="just">
              <a:buFont typeface="Arial" panose="020B0604020202020204" pitchFamily="34" charset="0"/>
              <a:buChar char="•"/>
            </a:pPr>
            <a:r>
              <a:rPr lang="en-GB" sz="900" dirty="0">
                <a:solidFill>
                  <a:schemeClr val="accent6"/>
                </a:solidFill>
                <a:latin typeface="Frutiger"/>
              </a:rPr>
              <a:t>4 Regulatory (Should) actions have been closed to date</a:t>
            </a:r>
          </a:p>
          <a:p>
            <a:pPr marL="171450" indent="-171450" algn="just">
              <a:buFont typeface="Arial" panose="020B0604020202020204" pitchFamily="34" charset="0"/>
              <a:buChar char="•"/>
            </a:pPr>
            <a:endParaRPr lang="en-GB" sz="900" dirty="0">
              <a:solidFill>
                <a:schemeClr val="accent6"/>
              </a:solidFill>
              <a:latin typeface="Frutiger"/>
            </a:endParaRPr>
          </a:p>
        </p:txBody>
      </p:sp>
      <p:pic>
        <p:nvPicPr>
          <p:cNvPr id="5" name="Picture 4">
            <a:extLst>
              <a:ext uri="{FF2B5EF4-FFF2-40B4-BE49-F238E27FC236}">
                <a16:creationId xmlns:a16="http://schemas.microsoft.com/office/drawing/2014/main" id="{2E701835-D3C7-4527-AF8C-1ED4C06557B9}"/>
              </a:ext>
            </a:extLst>
          </p:cNvPr>
          <p:cNvPicPr>
            <a:picLocks noChangeAspect="1"/>
          </p:cNvPicPr>
          <p:nvPr/>
        </p:nvPicPr>
        <p:blipFill>
          <a:blip r:embed="rId2"/>
          <a:stretch>
            <a:fillRect/>
          </a:stretch>
        </p:blipFill>
        <p:spPr>
          <a:xfrm>
            <a:off x="217218" y="381001"/>
            <a:ext cx="2864650" cy="4315548"/>
          </a:xfrm>
          <a:prstGeom prst="rect">
            <a:avLst/>
          </a:prstGeom>
        </p:spPr>
      </p:pic>
    </p:spTree>
    <p:extLst>
      <p:ext uri="{BB962C8B-B14F-4D97-AF65-F5344CB8AC3E}">
        <p14:creationId xmlns:p14="http://schemas.microsoft.com/office/powerpoint/2010/main" val="47109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Forward plan for the completion of actions</a:t>
            </a:r>
          </a:p>
        </p:txBody>
      </p:sp>
      <p:sp>
        <p:nvSpPr>
          <p:cNvPr id="4" name="TextBox 3"/>
          <p:cNvSpPr txBox="1"/>
          <p:nvPr/>
        </p:nvSpPr>
        <p:spPr>
          <a:xfrm>
            <a:off x="119117" y="332779"/>
            <a:ext cx="8778922" cy="24622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This table details a breakdown of all 35 actions within the Compliance Plan which are included within the forward plan</a:t>
            </a:r>
            <a:r>
              <a:rPr lang="en-GB" sz="1000" dirty="0">
                <a:solidFill>
                  <a:schemeClr val="accent6"/>
                </a:solidFill>
                <a:latin typeface="Frutiger" panose="020B0602020204020204" pitchFamily="34" charset="0"/>
              </a:rPr>
              <a:t>. </a:t>
            </a:r>
          </a:p>
        </p:txBody>
      </p:sp>
      <p:graphicFrame>
        <p:nvGraphicFramePr>
          <p:cNvPr id="2" name="Table 1">
            <a:extLst>
              <a:ext uri="{FF2B5EF4-FFF2-40B4-BE49-F238E27FC236}">
                <a16:creationId xmlns:a16="http://schemas.microsoft.com/office/drawing/2014/main" id="{3C906A04-B282-4C56-B007-7680E9228465}"/>
              </a:ext>
            </a:extLst>
          </p:cNvPr>
          <p:cNvGraphicFramePr>
            <a:graphicFrameLocks noGrp="1"/>
          </p:cNvGraphicFramePr>
          <p:nvPr>
            <p:extLst>
              <p:ext uri="{D42A27DB-BD31-4B8C-83A1-F6EECF244321}">
                <p14:modId xmlns:p14="http://schemas.microsoft.com/office/powerpoint/2010/main" val="295934834"/>
              </p:ext>
            </p:extLst>
          </p:nvPr>
        </p:nvGraphicFramePr>
        <p:xfrm>
          <a:off x="406479" y="690438"/>
          <a:ext cx="8204198" cy="3627563"/>
        </p:xfrm>
        <a:graphic>
          <a:graphicData uri="http://schemas.openxmlformats.org/drawingml/2006/table">
            <a:tbl>
              <a:tblPr/>
              <a:tblGrid>
                <a:gridCol w="1867359">
                  <a:extLst>
                    <a:ext uri="{9D8B030D-6E8A-4147-A177-3AD203B41FA5}">
                      <a16:colId xmlns:a16="http://schemas.microsoft.com/office/drawing/2014/main" val="511667658"/>
                    </a:ext>
                  </a:extLst>
                </a:gridCol>
                <a:gridCol w="1152890">
                  <a:extLst>
                    <a:ext uri="{9D8B030D-6E8A-4147-A177-3AD203B41FA5}">
                      <a16:colId xmlns:a16="http://schemas.microsoft.com/office/drawing/2014/main" val="4211777937"/>
                    </a:ext>
                  </a:extLst>
                </a:gridCol>
                <a:gridCol w="669814">
                  <a:extLst>
                    <a:ext uri="{9D8B030D-6E8A-4147-A177-3AD203B41FA5}">
                      <a16:colId xmlns:a16="http://schemas.microsoft.com/office/drawing/2014/main" val="1626676470"/>
                    </a:ext>
                  </a:extLst>
                </a:gridCol>
                <a:gridCol w="649516">
                  <a:extLst>
                    <a:ext uri="{9D8B030D-6E8A-4147-A177-3AD203B41FA5}">
                      <a16:colId xmlns:a16="http://schemas.microsoft.com/office/drawing/2014/main" val="3835094734"/>
                    </a:ext>
                  </a:extLst>
                </a:gridCol>
                <a:gridCol w="649516">
                  <a:extLst>
                    <a:ext uri="{9D8B030D-6E8A-4147-A177-3AD203B41FA5}">
                      <a16:colId xmlns:a16="http://schemas.microsoft.com/office/drawing/2014/main" val="1538877885"/>
                    </a:ext>
                  </a:extLst>
                </a:gridCol>
                <a:gridCol w="649516">
                  <a:extLst>
                    <a:ext uri="{9D8B030D-6E8A-4147-A177-3AD203B41FA5}">
                      <a16:colId xmlns:a16="http://schemas.microsoft.com/office/drawing/2014/main" val="2731824263"/>
                    </a:ext>
                  </a:extLst>
                </a:gridCol>
                <a:gridCol w="649516">
                  <a:extLst>
                    <a:ext uri="{9D8B030D-6E8A-4147-A177-3AD203B41FA5}">
                      <a16:colId xmlns:a16="http://schemas.microsoft.com/office/drawing/2014/main" val="1389009988"/>
                    </a:ext>
                  </a:extLst>
                </a:gridCol>
                <a:gridCol w="649516">
                  <a:extLst>
                    <a:ext uri="{9D8B030D-6E8A-4147-A177-3AD203B41FA5}">
                      <a16:colId xmlns:a16="http://schemas.microsoft.com/office/drawing/2014/main" val="552539444"/>
                    </a:ext>
                  </a:extLst>
                </a:gridCol>
                <a:gridCol w="649516">
                  <a:extLst>
                    <a:ext uri="{9D8B030D-6E8A-4147-A177-3AD203B41FA5}">
                      <a16:colId xmlns:a16="http://schemas.microsoft.com/office/drawing/2014/main" val="2767455223"/>
                    </a:ext>
                  </a:extLst>
                </a:gridCol>
                <a:gridCol w="617039">
                  <a:extLst>
                    <a:ext uri="{9D8B030D-6E8A-4147-A177-3AD203B41FA5}">
                      <a16:colId xmlns:a16="http://schemas.microsoft.com/office/drawing/2014/main" val="686987138"/>
                    </a:ext>
                  </a:extLst>
                </a:gridCol>
              </a:tblGrid>
              <a:tr h="334171">
                <a:tc>
                  <a:txBody>
                    <a:bodyPr/>
                    <a:lstStyle/>
                    <a:p>
                      <a:pPr algn="ctr" fontAlgn="ctr"/>
                      <a:r>
                        <a:rPr lang="en-GB" sz="900" b="1" i="0" u="none" strike="noStrike">
                          <a:solidFill>
                            <a:srgbClr val="FFFFFF"/>
                          </a:solidFill>
                          <a:effectLst/>
                          <a:latin typeface="Frutiger" panose="020B0602020204020204" pitchFamily="34" charset="0"/>
                        </a:rPr>
                        <a:t>Area</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Completed &amp; Signed Off</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Behind Plan</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Nov-22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Dec-22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Jan-23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Feb-23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Mar-23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Apr-23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000000"/>
                          </a:solidFill>
                          <a:effectLst/>
                          <a:latin typeface="Frutiger" panose="020B0602020204020204" pitchFamily="34" charset="0"/>
                        </a:rPr>
                        <a:t>Total</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5935033"/>
                  </a:ext>
                </a:extLst>
              </a:tr>
              <a:tr h="301104">
                <a:tc>
                  <a:txBody>
                    <a:bodyPr/>
                    <a:lstStyle/>
                    <a:p>
                      <a:pPr algn="l" fontAlgn="ctr"/>
                      <a:r>
                        <a:rPr lang="en-GB" sz="900" b="1" i="0" u="none" strike="noStrike">
                          <a:solidFill>
                            <a:srgbClr val="000000"/>
                          </a:solidFill>
                          <a:effectLst/>
                          <a:latin typeface="Frutiger" panose="020B0602020204020204" pitchFamily="34" charset="0"/>
                        </a:rPr>
                        <a:t>Clinical Support Services</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7</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9</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538488394"/>
                  </a:ext>
                </a:extLst>
              </a:tr>
              <a:tr h="187018">
                <a:tc>
                  <a:txBody>
                    <a:bodyPr/>
                    <a:lstStyle/>
                    <a:p>
                      <a:pPr algn="l" fontAlgn="ctr"/>
                      <a:r>
                        <a:rPr lang="en-GB" sz="900" b="0" i="0" u="none" strike="noStrike">
                          <a:solidFill>
                            <a:srgbClr val="404040"/>
                          </a:solidFill>
                          <a:effectLst/>
                          <a:latin typeface="Frutiger" panose="020B0602020204020204" pitchFamily="34" charset="0"/>
                        </a:rPr>
                        <a:t>Must</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2367455428"/>
                  </a:ext>
                </a:extLst>
              </a:tr>
              <a:tr h="187018">
                <a:tc>
                  <a:txBody>
                    <a:bodyPr/>
                    <a:lstStyle/>
                    <a:p>
                      <a:pPr algn="l" fontAlgn="ctr"/>
                      <a:r>
                        <a:rPr lang="en-GB" sz="900" b="0" i="0" u="none" strike="noStrike">
                          <a:solidFill>
                            <a:srgbClr val="404040"/>
                          </a:solidFill>
                          <a:effectLst/>
                          <a:latin typeface="Frutiger" panose="020B0602020204020204" pitchFamily="34" charset="0"/>
                        </a:rPr>
                        <a:t>Should</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5</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348900840"/>
                  </a:ext>
                </a:extLst>
              </a:tr>
              <a:tr h="187018">
                <a:tc>
                  <a:txBody>
                    <a:bodyPr/>
                    <a:lstStyle/>
                    <a:p>
                      <a:pPr algn="l" fontAlgn="ctr"/>
                      <a:r>
                        <a:rPr lang="en-GB" sz="900" b="0" i="0" u="none" strike="noStrike">
                          <a:solidFill>
                            <a:srgbClr val="404040"/>
                          </a:solidFill>
                          <a:effectLst/>
                          <a:latin typeface="Frutiger" panose="020B0602020204020204" pitchFamily="34" charset="0"/>
                        </a:rPr>
                        <a:t>Section 31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715712853"/>
                  </a:ext>
                </a:extLst>
              </a:tr>
              <a:tr h="187018">
                <a:tc>
                  <a:txBody>
                    <a:bodyPr/>
                    <a:lstStyle/>
                    <a:p>
                      <a:pPr algn="l" fontAlgn="ctr"/>
                      <a:r>
                        <a:rPr lang="en-GB" sz="900" b="1" i="0" u="none" strike="noStrike">
                          <a:solidFill>
                            <a:srgbClr val="000000"/>
                          </a:solidFill>
                          <a:effectLst/>
                          <a:latin typeface="Frutiger" panose="020B0602020204020204" pitchFamily="34" charset="0"/>
                        </a:rPr>
                        <a:t>Corporate</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96052213"/>
                  </a:ext>
                </a:extLst>
              </a:tr>
              <a:tr h="187018">
                <a:tc>
                  <a:txBody>
                    <a:bodyPr/>
                    <a:lstStyle/>
                    <a:p>
                      <a:pPr algn="l" fontAlgn="ctr"/>
                      <a:r>
                        <a:rPr lang="en-GB" sz="900" b="0" i="0" u="none" strike="noStrike">
                          <a:solidFill>
                            <a:srgbClr val="404040"/>
                          </a:solidFill>
                          <a:effectLst/>
                          <a:latin typeface="Frutiger" panose="020B0602020204020204" pitchFamily="34" charset="0"/>
                        </a:rPr>
                        <a:t>Must</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944375918"/>
                  </a:ext>
                </a:extLst>
              </a:tr>
              <a:tr h="187018">
                <a:tc>
                  <a:txBody>
                    <a:bodyPr/>
                    <a:lstStyle/>
                    <a:p>
                      <a:pPr algn="l" fontAlgn="ctr"/>
                      <a:r>
                        <a:rPr lang="en-GB" sz="900" b="1" i="0" u="none" strike="noStrike">
                          <a:solidFill>
                            <a:srgbClr val="000000"/>
                          </a:solidFill>
                          <a:effectLst/>
                          <a:latin typeface="Frutiger" panose="020B0602020204020204" pitchFamily="34" charset="0"/>
                        </a:rPr>
                        <a:t>Medicine</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7</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19</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967130115"/>
                  </a:ext>
                </a:extLst>
              </a:tr>
              <a:tr h="187018">
                <a:tc>
                  <a:txBody>
                    <a:bodyPr/>
                    <a:lstStyle/>
                    <a:p>
                      <a:pPr algn="l" fontAlgn="ctr"/>
                      <a:r>
                        <a:rPr lang="en-GB" sz="900" b="0" i="0" u="none" strike="noStrike">
                          <a:solidFill>
                            <a:srgbClr val="404040"/>
                          </a:solidFill>
                          <a:effectLst/>
                          <a:latin typeface="Frutiger" panose="020B0602020204020204" pitchFamily="34" charset="0"/>
                        </a:rPr>
                        <a:t>Must</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5</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948257461"/>
                  </a:ext>
                </a:extLst>
              </a:tr>
              <a:tr h="187018">
                <a:tc>
                  <a:txBody>
                    <a:bodyPr/>
                    <a:lstStyle/>
                    <a:p>
                      <a:pPr algn="l" fontAlgn="ctr"/>
                      <a:r>
                        <a:rPr lang="en-GB" sz="900" b="0" i="0" u="none" strike="noStrike">
                          <a:solidFill>
                            <a:srgbClr val="404040"/>
                          </a:solidFill>
                          <a:effectLst/>
                          <a:latin typeface="Frutiger" panose="020B0602020204020204" pitchFamily="34" charset="0"/>
                        </a:rPr>
                        <a:t>Should</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5</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13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549164863"/>
                  </a:ext>
                </a:extLst>
              </a:tr>
              <a:tr h="187018">
                <a:tc>
                  <a:txBody>
                    <a:bodyPr/>
                    <a:lstStyle/>
                    <a:p>
                      <a:pPr algn="l" fontAlgn="ctr"/>
                      <a:r>
                        <a:rPr lang="en-GB" sz="900" b="0" i="0" u="none" strike="noStrike">
                          <a:solidFill>
                            <a:srgbClr val="404040"/>
                          </a:solidFill>
                          <a:effectLst/>
                          <a:latin typeface="Frutiger" panose="020B0602020204020204" pitchFamily="34" charset="0"/>
                        </a:rPr>
                        <a:t>Section 31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4117634680"/>
                  </a:ext>
                </a:extLst>
              </a:tr>
              <a:tr h="187018">
                <a:tc>
                  <a:txBody>
                    <a:bodyPr/>
                    <a:lstStyle/>
                    <a:p>
                      <a:pPr algn="l" fontAlgn="ctr"/>
                      <a:r>
                        <a:rPr lang="en-GB" sz="900" b="1" i="0" u="none" strike="noStrike">
                          <a:solidFill>
                            <a:srgbClr val="000000"/>
                          </a:solidFill>
                          <a:effectLst/>
                          <a:latin typeface="Frutiger" panose="020B0602020204020204" pitchFamily="34" charset="0"/>
                        </a:rPr>
                        <a:t>Surgery</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605385505"/>
                  </a:ext>
                </a:extLst>
              </a:tr>
              <a:tr h="187018">
                <a:tc>
                  <a:txBody>
                    <a:bodyPr/>
                    <a:lstStyle/>
                    <a:p>
                      <a:pPr algn="l" fontAlgn="ctr"/>
                      <a:r>
                        <a:rPr lang="en-GB" sz="900" b="0" i="0" u="none" strike="noStrike">
                          <a:solidFill>
                            <a:srgbClr val="404040"/>
                          </a:solidFill>
                          <a:effectLst/>
                          <a:latin typeface="Frutiger" panose="020B0602020204020204" pitchFamily="34" charset="0"/>
                        </a:rPr>
                        <a:t>Should</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368232458"/>
                  </a:ext>
                </a:extLst>
              </a:tr>
              <a:tr h="187018">
                <a:tc>
                  <a:txBody>
                    <a:bodyPr/>
                    <a:lstStyle/>
                    <a:p>
                      <a:pPr algn="l" fontAlgn="ctr"/>
                      <a:r>
                        <a:rPr lang="en-GB" sz="900" b="1" i="0" u="none" strike="noStrike">
                          <a:solidFill>
                            <a:srgbClr val="000000"/>
                          </a:solidFill>
                          <a:effectLst/>
                          <a:latin typeface="Frutiger" panose="020B0602020204020204" pitchFamily="34" charset="0"/>
                        </a:rPr>
                        <a:t>Women &amp; Children</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571739158"/>
                  </a:ext>
                </a:extLst>
              </a:tr>
              <a:tr h="187018">
                <a:tc>
                  <a:txBody>
                    <a:bodyPr/>
                    <a:lstStyle/>
                    <a:p>
                      <a:pPr algn="l" fontAlgn="ctr"/>
                      <a:r>
                        <a:rPr lang="en-GB" sz="900" b="0" i="0" u="none" strike="noStrike">
                          <a:solidFill>
                            <a:srgbClr val="404040"/>
                          </a:solidFill>
                          <a:effectLst/>
                          <a:latin typeface="Frutiger" panose="020B0602020204020204" pitchFamily="34" charset="0"/>
                        </a:rPr>
                        <a:t>Must</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4229041253"/>
                  </a:ext>
                </a:extLst>
              </a:tr>
              <a:tr h="187018">
                <a:tc>
                  <a:txBody>
                    <a:bodyPr/>
                    <a:lstStyle/>
                    <a:p>
                      <a:pPr algn="l" fontAlgn="ctr"/>
                      <a:r>
                        <a:rPr lang="en-GB" sz="900" b="0" i="0" u="none" strike="noStrike">
                          <a:solidFill>
                            <a:srgbClr val="404040"/>
                          </a:solidFill>
                          <a:effectLst/>
                          <a:latin typeface="Frutiger" panose="020B0602020204020204" pitchFamily="34" charset="0"/>
                        </a:rPr>
                        <a:t>Should</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180267501"/>
                  </a:ext>
                </a:extLst>
              </a:tr>
              <a:tr h="187018">
                <a:tc>
                  <a:txBody>
                    <a:bodyPr/>
                    <a:lstStyle/>
                    <a:p>
                      <a:pPr algn="l" fontAlgn="ctr"/>
                      <a:r>
                        <a:rPr lang="en-GB" sz="900" b="0" i="0" u="none" strike="noStrike">
                          <a:solidFill>
                            <a:srgbClr val="404040"/>
                          </a:solidFill>
                          <a:effectLst/>
                          <a:latin typeface="Frutiger" panose="020B0602020204020204" pitchFamily="34" charset="0"/>
                        </a:rPr>
                        <a:t>Section 31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40404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900" b="1" i="0" u="none" strike="noStrike">
                          <a:solidFill>
                            <a:srgbClr val="000000"/>
                          </a:solidFill>
                          <a:effectLst/>
                          <a:latin typeface="Frutiger" panose="020B0602020204020204" pitchFamily="34" charset="0"/>
                        </a:rPr>
                        <a:t>1</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950510372"/>
                  </a:ext>
                </a:extLst>
              </a:tr>
              <a:tr h="187018">
                <a:tc>
                  <a:txBody>
                    <a:bodyPr/>
                    <a:lstStyle/>
                    <a:p>
                      <a:pPr algn="l" fontAlgn="ctr"/>
                      <a:r>
                        <a:rPr lang="en-GB" sz="900" b="1" i="0" u="none" strike="noStrike">
                          <a:solidFill>
                            <a:srgbClr val="000000"/>
                          </a:solidFill>
                          <a:effectLst/>
                          <a:latin typeface="Frutiger" panose="020B0602020204020204" pitchFamily="34" charset="0"/>
                        </a:rPr>
                        <a:t>Total</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12</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5</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4</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4</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 </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7</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a:solidFill>
                            <a:srgbClr val="000000"/>
                          </a:solidFill>
                          <a:effectLst/>
                          <a:latin typeface="Frutiger" panose="020B0602020204020204" pitchFamily="34" charset="0"/>
                        </a:rPr>
                        <a:t>3</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900" b="1" i="0" u="none" strike="noStrike" dirty="0">
                          <a:solidFill>
                            <a:srgbClr val="000000"/>
                          </a:solidFill>
                          <a:effectLst/>
                          <a:latin typeface="Frutiger" panose="020B0602020204020204" pitchFamily="34" charset="0"/>
                        </a:rPr>
                        <a:t>35</a:t>
                      </a:r>
                    </a:p>
                  </a:txBody>
                  <a:tcPr marL="8253" marR="8253" marT="8253"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625164972"/>
                  </a:ext>
                </a:extLst>
              </a:tr>
            </a:tbl>
          </a:graphicData>
        </a:graphic>
      </p:graphicFrame>
    </p:spTree>
    <p:extLst>
      <p:ext uri="{BB962C8B-B14F-4D97-AF65-F5344CB8AC3E}">
        <p14:creationId xmlns:p14="http://schemas.microsoft.com/office/powerpoint/2010/main" val="92123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approved at EAG in September and October 2022</a:t>
            </a:r>
          </a:p>
        </p:txBody>
      </p:sp>
      <p:graphicFrame>
        <p:nvGraphicFramePr>
          <p:cNvPr id="3" name="Table 2">
            <a:extLst>
              <a:ext uri="{FF2B5EF4-FFF2-40B4-BE49-F238E27FC236}">
                <a16:creationId xmlns:a16="http://schemas.microsoft.com/office/drawing/2014/main" id="{1F4410B6-1895-4465-A985-2AA1FE54BCA3}"/>
              </a:ext>
            </a:extLst>
          </p:cNvPr>
          <p:cNvGraphicFramePr>
            <a:graphicFrameLocks noGrp="1"/>
          </p:cNvGraphicFramePr>
          <p:nvPr>
            <p:extLst>
              <p:ext uri="{D42A27DB-BD31-4B8C-83A1-F6EECF244321}">
                <p14:modId xmlns:p14="http://schemas.microsoft.com/office/powerpoint/2010/main" val="3968892619"/>
              </p:ext>
            </p:extLst>
          </p:nvPr>
        </p:nvGraphicFramePr>
        <p:xfrm>
          <a:off x="270934" y="372212"/>
          <a:ext cx="8229600" cy="1163642"/>
        </p:xfrm>
        <a:graphic>
          <a:graphicData uri="http://schemas.openxmlformats.org/drawingml/2006/table">
            <a:tbl>
              <a:tblPr/>
              <a:tblGrid>
                <a:gridCol w="437453">
                  <a:extLst>
                    <a:ext uri="{9D8B030D-6E8A-4147-A177-3AD203B41FA5}">
                      <a16:colId xmlns:a16="http://schemas.microsoft.com/office/drawing/2014/main" val="2591404553"/>
                    </a:ext>
                  </a:extLst>
                </a:gridCol>
                <a:gridCol w="885844">
                  <a:extLst>
                    <a:ext uri="{9D8B030D-6E8A-4147-A177-3AD203B41FA5}">
                      <a16:colId xmlns:a16="http://schemas.microsoft.com/office/drawing/2014/main" val="2949219859"/>
                    </a:ext>
                  </a:extLst>
                </a:gridCol>
                <a:gridCol w="582361">
                  <a:extLst>
                    <a:ext uri="{9D8B030D-6E8A-4147-A177-3AD203B41FA5}">
                      <a16:colId xmlns:a16="http://schemas.microsoft.com/office/drawing/2014/main" val="865907971"/>
                    </a:ext>
                  </a:extLst>
                </a:gridCol>
                <a:gridCol w="4976037">
                  <a:extLst>
                    <a:ext uri="{9D8B030D-6E8A-4147-A177-3AD203B41FA5}">
                      <a16:colId xmlns:a16="http://schemas.microsoft.com/office/drawing/2014/main" val="3551217586"/>
                    </a:ext>
                  </a:extLst>
                </a:gridCol>
                <a:gridCol w="667117">
                  <a:extLst>
                    <a:ext uri="{9D8B030D-6E8A-4147-A177-3AD203B41FA5}">
                      <a16:colId xmlns:a16="http://schemas.microsoft.com/office/drawing/2014/main" val="3705971569"/>
                    </a:ext>
                  </a:extLst>
                </a:gridCol>
                <a:gridCol w="680788">
                  <a:extLst>
                    <a:ext uri="{9D8B030D-6E8A-4147-A177-3AD203B41FA5}">
                      <a16:colId xmlns:a16="http://schemas.microsoft.com/office/drawing/2014/main" val="3071080995"/>
                    </a:ext>
                  </a:extLst>
                </a:gridCol>
              </a:tblGrid>
              <a:tr h="356656">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768597713"/>
                  </a:ext>
                </a:extLst>
              </a:tr>
              <a:tr h="347391">
                <a:tc>
                  <a:txBody>
                    <a:bodyPr/>
                    <a:lstStyle/>
                    <a:p>
                      <a:pPr algn="l" fontAlgn="ctr"/>
                      <a:r>
                        <a:rPr lang="en-GB" sz="900" b="0" i="0" u="none" strike="noStrike" dirty="0">
                          <a:solidFill>
                            <a:srgbClr val="000000"/>
                          </a:solidFill>
                          <a:effectLst/>
                          <a:latin typeface="Frutiger" panose="020B0602020204020204" pitchFamily="34" charset="0"/>
                        </a:rPr>
                        <a:t>106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trust must ensure daily and weekly checks on resuscitation equipment is maintained in line with trust guidance.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30/09/2022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966963853"/>
                  </a:ext>
                </a:extLst>
              </a:tr>
              <a:tr h="185275">
                <a:tc>
                  <a:txBody>
                    <a:bodyPr/>
                    <a:lstStyle/>
                    <a:p>
                      <a:pPr algn="l" fontAlgn="ctr"/>
                      <a:r>
                        <a:rPr lang="en-GB" sz="900" b="0" i="0" u="none" strike="noStrike" dirty="0">
                          <a:solidFill>
                            <a:srgbClr val="000000"/>
                          </a:solidFill>
                          <a:effectLst/>
                          <a:latin typeface="Frutiger" panose="020B0602020204020204" pitchFamily="34" charset="0"/>
                        </a:rPr>
                        <a:t>107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The trust must ensure medicines are stored and managed appropriately.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30/09/2022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744616531"/>
                  </a:ext>
                </a:extLst>
              </a:tr>
              <a:tr h="185275">
                <a:tc>
                  <a:txBody>
                    <a:bodyPr/>
                    <a:lstStyle/>
                    <a:p>
                      <a:pPr algn="l" fontAlgn="ctr"/>
                      <a:r>
                        <a:rPr lang="en-GB" sz="900" b="0" i="0" u="none" strike="noStrike" dirty="0">
                          <a:solidFill>
                            <a:srgbClr val="000000"/>
                          </a:solidFill>
                          <a:effectLst/>
                          <a:latin typeface="Frutiger" panose="020B0602020204020204" pitchFamily="34" charset="0"/>
                        </a:rPr>
                        <a:t>123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trust should ensure that staff are up to date with mandatory training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556527732"/>
                  </a:ext>
                </a:extLst>
              </a:tr>
            </a:tbl>
          </a:graphicData>
        </a:graphic>
      </p:graphicFrame>
      <p:sp>
        <p:nvSpPr>
          <p:cNvPr id="4" name="Title 3">
            <a:extLst>
              <a:ext uri="{FF2B5EF4-FFF2-40B4-BE49-F238E27FC236}">
                <a16:creationId xmlns:a16="http://schemas.microsoft.com/office/drawing/2014/main" id="{227DB31F-DE44-4D8F-845A-4A99B2F09EF6}"/>
              </a:ext>
            </a:extLst>
          </p:cNvPr>
          <p:cNvSpPr txBox="1">
            <a:spLocks/>
          </p:cNvSpPr>
          <p:nvPr/>
        </p:nvSpPr>
        <p:spPr>
          <a:xfrm>
            <a:off x="0" y="1633746"/>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declined at EAG in September and October 2022</a:t>
            </a:r>
          </a:p>
        </p:txBody>
      </p:sp>
      <p:graphicFrame>
        <p:nvGraphicFramePr>
          <p:cNvPr id="2" name="Table 1">
            <a:extLst>
              <a:ext uri="{FF2B5EF4-FFF2-40B4-BE49-F238E27FC236}">
                <a16:creationId xmlns:a16="http://schemas.microsoft.com/office/drawing/2014/main" id="{2DA34BDC-585E-4673-B55A-7FECDB6946DB}"/>
              </a:ext>
            </a:extLst>
          </p:cNvPr>
          <p:cNvGraphicFramePr>
            <a:graphicFrameLocks noGrp="1"/>
          </p:cNvGraphicFramePr>
          <p:nvPr>
            <p:extLst>
              <p:ext uri="{D42A27DB-BD31-4B8C-83A1-F6EECF244321}">
                <p14:modId xmlns:p14="http://schemas.microsoft.com/office/powerpoint/2010/main" val="196249860"/>
              </p:ext>
            </p:extLst>
          </p:nvPr>
        </p:nvGraphicFramePr>
        <p:xfrm>
          <a:off x="270934" y="2020237"/>
          <a:ext cx="8229600" cy="1736673"/>
        </p:xfrm>
        <a:graphic>
          <a:graphicData uri="http://schemas.openxmlformats.org/drawingml/2006/table">
            <a:tbl>
              <a:tblPr/>
              <a:tblGrid>
                <a:gridCol w="437453">
                  <a:extLst>
                    <a:ext uri="{9D8B030D-6E8A-4147-A177-3AD203B41FA5}">
                      <a16:colId xmlns:a16="http://schemas.microsoft.com/office/drawing/2014/main" val="362900171"/>
                    </a:ext>
                  </a:extLst>
                </a:gridCol>
                <a:gridCol w="885844">
                  <a:extLst>
                    <a:ext uri="{9D8B030D-6E8A-4147-A177-3AD203B41FA5}">
                      <a16:colId xmlns:a16="http://schemas.microsoft.com/office/drawing/2014/main" val="1860859463"/>
                    </a:ext>
                  </a:extLst>
                </a:gridCol>
                <a:gridCol w="582361">
                  <a:extLst>
                    <a:ext uri="{9D8B030D-6E8A-4147-A177-3AD203B41FA5}">
                      <a16:colId xmlns:a16="http://schemas.microsoft.com/office/drawing/2014/main" val="976455855"/>
                    </a:ext>
                  </a:extLst>
                </a:gridCol>
                <a:gridCol w="4976037">
                  <a:extLst>
                    <a:ext uri="{9D8B030D-6E8A-4147-A177-3AD203B41FA5}">
                      <a16:colId xmlns:a16="http://schemas.microsoft.com/office/drawing/2014/main" val="165432662"/>
                    </a:ext>
                  </a:extLst>
                </a:gridCol>
                <a:gridCol w="667117">
                  <a:extLst>
                    <a:ext uri="{9D8B030D-6E8A-4147-A177-3AD203B41FA5}">
                      <a16:colId xmlns:a16="http://schemas.microsoft.com/office/drawing/2014/main" val="623938015"/>
                    </a:ext>
                  </a:extLst>
                </a:gridCol>
                <a:gridCol w="680788">
                  <a:extLst>
                    <a:ext uri="{9D8B030D-6E8A-4147-A177-3AD203B41FA5}">
                      <a16:colId xmlns:a16="http://schemas.microsoft.com/office/drawing/2014/main" val="3024720425"/>
                    </a:ext>
                  </a:extLst>
                </a:gridCol>
              </a:tblGrid>
              <a:tr h="302910">
                <a:tc>
                  <a:txBody>
                    <a:bodyPr/>
                    <a:lstStyle/>
                    <a:p>
                      <a:pPr algn="ctr" fontAlgn="ctr"/>
                      <a:r>
                        <a:rPr lang="en-GB" sz="900" b="1" i="0" u="none" strike="noStrike" dirty="0">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9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2271827380"/>
                  </a:ext>
                </a:extLst>
              </a:tr>
              <a:tr h="157355">
                <a:tc>
                  <a:txBody>
                    <a:bodyPr/>
                    <a:lstStyle/>
                    <a:p>
                      <a:pPr algn="l" fontAlgn="ctr"/>
                      <a:r>
                        <a:rPr lang="en-GB" sz="900" b="0" i="0" u="none" strike="noStrike">
                          <a:solidFill>
                            <a:srgbClr val="000000"/>
                          </a:solidFill>
                          <a:effectLst/>
                          <a:latin typeface="Frutiger" panose="020B0602020204020204" pitchFamily="34" charset="0"/>
                        </a:rPr>
                        <a:t>101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there is a dedicated pharmacist to support the service.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2497248486"/>
                  </a:ext>
                </a:extLst>
              </a:tr>
              <a:tr h="295041">
                <a:tc>
                  <a:txBody>
                    <a:bodyPr/>
                    <a:lstStyle/>
                    <a:p>
                      <a:pPr algn="l" fontAlgn="ctr"/>
                      <a:r>
                        <a:rPr lang="en-GB" sz="900" b="0" i="0" u="none" strike="noStrike">
                          <a:solidFill>
                            <a:srgbClr val="000000"/>
                          </a:solidFill>
                          <a:effectLst/>
                          <a:latin typeface="Frutiger" panose="020B0602020204020204" pitchFamily="34" charset="0"/>
                        </a:rPr>
                        <a:t>118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trust should develop a formalised vision and strategy in radiology.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2674385009"/>
                  </a:ext>
                </a:extLst>
              </a:tr>
              <a:tr h="295041">
                <a:tc>
                  <a:txBody>
                    <a:bodyPr/>
                    <a:lstStyle/>
                    <a:p>
                      <a:pPr algn="l" fontAlgn="ctr"/>
                      <a:r>
                        <a:rPr lang="en-GB" sz="900" b="0" i="0" u="none" strike="noStrike" dirty="0">
                          <a:solidFill>
                            <a:srgbClr val="000000"/>
                          </a:solidFill>
                          <a:effectLst/>
                          <a:latin typeface="Frutiger" panose="020B0602020204020204" pitchFamily="34" charset="0"/>
                        </a:rPr>
                        <a:t>122*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doctors mandatory training compliance is in line with the trust targets.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dirty="0">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497221779"/>
                  </a:ext>
                </a:extLst>
              </a:tr>
              <a:tr h="157355">
                <a:tc>
                  <a:txBody>
                    <a:bodyPr/>
                    <a:lstStyle/>
                    <a:p>
                      <a:pPr algn="l" fontAlgn="ctr"/>
                      <a:r>
                        <a:rPr lang="en-GB" sz="900" b="0" i="0" u="none" strike="noStrike">
                          <a:solidFill>
                            <a:srgbClr val="000000"/>
                          </a:solidFill>
                          <a:effectLst/>
                          <a:latin typeface="Frutiger" panose="020B0602020204020204" pitchFamily="34" charset="0"/>
                        </a:rPr>
                        <a:t>125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Frutiger" panose="020B0602020204020204" pitchFamily="34" charset="0"/>
                        </a:rPr>
                        <a:t>The service should ensure that nursing appraisal rates are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333160757"/>
                  </a:ext>
                </a:extLst>
              </a:tr>
              <a:tr h="295041">
                <a:tc>
                  <a:txBody>
                    <a:bodyPr/>
                    <a:lstStyle/>
                    <a:p>
                      <a:pPr algn="l" fontAlgn="ctr"/>
                      <a:r>
                        <a:rPr lang="en-GB" sz="900" b="0" i="0" u="none" strike="noStrike">
                          <a:solidFill>
                            <a:srgbClr val="000000"/>
                          </a:solidFill>
                          <a:effectLst/>
                          <a:latin typeface="Frutiger" panose="020B0602020204020204" pitchFamily="34" charset="0"/>
                        </a:rPr>
                        <a:t>126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900" b="0" i="0" u="none" strike="noStrike">
                          <a:solidFill>
                            <a:srgbClr val="000000"/>
                          </a:solidFill>
                          <a:effectLst/>
                          <a:latin typeface="Frutiger" panose="020B0602020204020204" pitchFamily="34" charset="0"/>
                        </a:rPr>
                        <a:t>The service should ensure mandatory and safeguarding training amongst medical staff is completed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900" b="1" i="0" u="none" strike="noStrike" dirty="0">
                          <a:solidFill>
                            <a:srgbClr val="FFFFFF"/>
                          </a:solidFill>
                          <a:effectLst/>
                          <a:latin typeface="Frutiger" panose="020B0602020204020204" pitchFamily="34" charset="0"/>
                        </a:rPr>
                        <a:t>R</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0000"/>
                    </a:solidFill>
                  </a:tcPr>
                </a:tc>
                <a:extLst>
                  <a:ext uri="{0D108BD9-81ED-4DB2-BD59-A6C34878D82A}">
                    <a16:rowId xmlns:a16="http://schemas.microsoft.com/office/drawing/2014/main" val="3553402533"/>
                  </a:ext>
                </a:extLst>
              </a:tr>
            </a:tbl>
          </a:graphicData>
        </a:graphic>
      </p:graphicFrame>
      <p:sp>
        <p:nvSpPr>
          <p:cNvPr id="6" name="TextBox 5">
            <a:extLst>
              <a:ext uri="{FF2B5EF4-FFF2-40B4-BE49-F238E27FC236}">
                <a16:creationId xmlns:a16="http://schemas.microsoft.com/office/drawing/2014/main" id="{455FBBD2-504E-4AC3-A592-62523F767492}"/>
              </a:ext>
            </a:extLst>
          </p:cNvPr>
          <p:cNvSpPr txBox="1"/>
          <p:nvPr/>
        </p:nvSpPr>
        <p:spPr>
          <a:xfrm>
            <a:off x="314034" y="3914802"/>
            <a:ext cx="8186500" cy="646331"/>
          </a:xfrm>
          <a:prstGeom prst="rect">
            <a:avLst/>
          </a:prstGeom>
          <a:noFill/>
        </p:spPr>
        <p:txBody>
          <a:bodyPr wrap="square" rtlCol="0">
            <a:spAutoFit/>
          </a:bodyPr>
          <a:lstStyle/>
          <a:p>
            <a:r>
              <a:rPr lang="en-GB" sz="900" dirty="0"/>
              <a:t>Full details of declined actions are listed on Slide 09.</a:t>
            </a:r>
          </a:p>
          <a:p>
            <a:endParaRPr lang="en-GB" sz="900" dirty="0"/>
          </a:p>
          <a:p>
            <a:r>
              <a:rPr lang="en-GB" sz="900" dirty="0"/>
              <a:t>*Action 122 was approved pending Chairs Actions – Once additional evidence is received this will then be approved by the Chair of the EAG without having to be resubmitted to EAG, and moved to Business as Usual. </a:t>
            </a:r>
          </a:p>
        </p:txBody>
      </p:sp>
    </p:spTree>
    <p:extLst>
      <p:ext uri="{BB962C8B-B14F-4D97-AF65-F5344CB8AC3E}">
        <p14:creationId xmlns:p14="http://schemas.microsoft.com/office/powerpoint/2010/main" val="3949953984"/>
      </p:ext>
    </p:extLst>
  </p:cSld>
  <p:clrMapOvr>
    <a:masterClrMapping/>
  </p:clrMapOvr>
</p:sld>
</file>

<file path=ppt/theme/theme1.xml><?xml version="1.0" encoding="utf-8"?>
<a:theme xmlns:a="http://schemas.openxmlformats.org/drawingml/2006/main" name="QEH PPT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10121</TotalTime>
  <Words>3676</Words>
  <Application>Microsoft Office PowerPoint</Application>
  <PresentationFormat>On-screen Show (16:9)</PresentationFormat>
  <Paragraphs>717</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Frutiger</vt:lpstr>
      <vt:lpstr>QEH PPT Template</vt:lpstr>
      <vt:lpstr>Compliance Plan Update Reporting for September &amp; October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734</cp:revision>
  <cp:lastPrinted>2022-09-02T09:46:38Z</cp:lastPrinted>
  <dcterms:created xsi:type="dcterms:W3CDTF">2020-06-23T12:12:08Z</dcterms:created>
  <dcterms:modified xsi:type="dcterms:W3CDTF">2022-11-19T22:23:09Z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