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
  </p:notesMasterIdLst>
  <p:handoutMasterIdLst>
    <p:handoutMasterId r:id="rId8"/>
  </p:handoutMasterIdLst>
  <p:sldIdLst>
    <p:sldId id="256" r:id="rId2"/>
    <p:sldId id="265" r:id="rId3"/>
    <p:sldId id="308" r:id="rId4"/>
    <p:sldId id="309" r:id="rId5"/>
    <p:sldId id="310"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1F2"/>
    <a:srgbClr val="0072CE"/>
    <a:srgbClr val="F2F2F2"/>
    <a:srgbClr val="000000"/>
    <a:srgbClr val="84BF41"/>
    <a:srgbClr val="ED963E"/>
    <a:srgbClr val="0091C9"/>
    <a:srgbClr val="ABD095"/>
    <a:srgbClr val="F5C967"/>
    <a:srgbClr val="9BD1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39" autoAdjust="0"/>
    <p:restoredTop sz="96291" autoAdjust="0"/>
  </p:normalViewPr>
  <p:slideViewPr>
    <p:cSldViewPr snapToGrid="0" snapToObjects="1">
      <p:cViewPr varScale="1">
        <p:scale>
          <a:sx n="83" d="100"/>
          <a:sy n="83" d="100"/>
        </p:scale>
        <p:origin x="1036" y="5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2D1E9BBC-C10B-3843-8806-F95B239835E0}" type="datetimeFigureOut">
              <a:rPr lang="en-US" smtClean="0"/>
              <a:t>9/19/2022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63B9FA-56C0-574C-AFD4-ABE042D74424}" type="slidenum">
              <a:rPr lang="en-US" smtClean="0"/>
              <a:t>‹#›</a:t>
            </a:fld>
            <a:endParaRPr lang="en-US" dirty="0"/>
          </a:p>
        </p:txBody>
      </p:sp>
    </p:spTree>
    <p:extLst>
      <p:ext uri="{BB962C8B-B14F-4D97-AF65-F5344CB8AC3E}">
        <p14:creationId xmlns:p14="http://schemas.microsoft.com/office/powerpoint/2010/main" val="70622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0106EE9F-32D9-467B-8868-065870EC1A55}" type="datetimeFigureOut">
              <a:rPr lang="en-GB" smtClean="0"/>
              <a:t>19/09/2022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F7BBB-4451-43D0-B6C5-4AE5D925CD89}" type="slidenum">
              <a:rPr lang="en-GB" smtClean="0"/>
              <a:t>‹#›</a:t>
            </a:fld>
            <a:endParaRPr lang="en-GB" dirty="0"/>
          </a:p>
        </p:txBody>
      </p:sp>
    </p:spTree>
    <p:extLst>
      <p:ext uri="{BB962C8B-B14F-4D97-AF65-F5344CB8AC3E}">
        <p14:creationId xmlns:p14="http://schemas.microsoft.com/office/powerpoint/2010/main" val="24707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7" name="Picture 6" descr="A person standing in a room&#10;&#10;Description automatically generated">
            <a:extLst>
              <a:ext uri="{FF2B5EF4-FFF2-40B4-BE49-F238E27FC236}">
                <a16:creationId xmlns:a16="http://schemas.microsoft.com/office/drawing/2014/main" id="{E72909B3-BF12-A346-BF2C-D7BCD1F33B2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9143999" cy="5143500"/>
          </a:xfrm>
          <a:prstGeom prst="rect">
            <a:avLst/>
          </a:prstGeom>
        </p:spPr>
      </p:pic>
      <p:pic>
        <p:nvPicPr>
          <p:cNvPr id="8" name="Picture 7">
            <a:extLst>
              <a:ext uri="{FF2B5EF4-FFF2-40B4-BE49-F238E27FC236}">
                <a16:creationId xmlns:a16="http://schemas.microsoft.com/office/drawing/2014/main" id="{8920907B-3644-A948-9C4E-2F7F8C72F60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2324100"/>
            <a:ext cx="9144000" cy="2819400"/>
          </a:xfrm>
          <a:prstGeom prst="rect">
            <a:avLst/>
          </a:prstGeom>
        </p:spPr>
      </p:pic>
      <p:pic>
        <p:nvPicPr>
          <p:cNvPr id="10" name="Picture 9">
            <a:extLst>
              <a:ext uri="{FF2B5EF4-FFF2-40B4-BE49-F238E27FC236}">
                <a16:creationId xmlns:a16="http://schemas.microsoft.com/office/drawing/2014/main" id="{856A4710-0A63-EF40-BAD3-CA48BB01C89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7006156" y="226104"/>
            <a:ext cx="2137844" cy="1409700"/>
          </a:xfrm>
          <a:prstGeom prst="rect">
            <a:avLst/>
          </a:prstGeom>
        </p:spPr>
      </p:pic>
      <p:pic>
        <p:nvPicPr>
          <p:cNvPr id="11" name="Picture 10">
            <a:extLst>
              <a:ext uri="{FF2B5EF4-FFF2-40B4-BE49-F238E27FC236}">
                <a16:creationId xmlns:a16="http://schemas.microsoft.com/office/drawing/2014/main" id="{F056589C-9D45-9647-8C40-150A2F427FB4}"/>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31689" y="4344468"/>
            <a:ext cx="1504687" cy="460450"/>
          </a:xfrm>
          <a:prstGeom prst="rect">
            <a:avLst/>
          </a:prstGeom>
        </p:spPr>
      </p:pic>
      <p:sp>
        <p:nvSpPr>
          <p:cNvPr id="2" name="Title 1">
            <a:extLst>
              <a:ext uri="{FF2B5EF4-FFF2-40B4-BE49-F238E27FC236}">
                <a16:creationId xmlns:a16="http://schemas.microsoft.com/office/drawing/2014/main" id="{BACCC22D-FC5D-F04C-9ACA-8E24F4400AD7}"/>
              </a:ext>
            </a:extLst>
          </p:cNvPr>
          <p:cNvSpPr>
            <a:spLocks noGrp="1"/>
          </p:cNvSpPr>
          <p:nvPr>
            <p:ph type="title" hasCustomPrompt="1"/>
          </p:nvPr>
        </p:nvSpPr>
        <p:spPr>
          <a:xfrm>
            <a:off x="4305782" y="3650326"/>
            <a:ext cx="4505978" cy="694142"/>
          </a:xfrm>
        </p:spPr>
        <p:txBody>
          <a:bodyPr>
            <a:normAutofit/>
          </a:bodyPr>
          <a:lstStyle>
            <a:lvl1pPr algn="r">
              <a:defRPr sz="2400"/>
            </a:lvl1pPr>
          </a:lstStyle>
          <a:p>
            <a:r>
              <a:rPr lang="en-GB" dirty="0"/>
              <a:t>Title (Line 1)</a:t>
            </a:r>
            <a:br>
              <a:rPr lang="en-GB" dirty="0"/>
            </a:br>
            <a:r>
              <a:rPr lang="en-GB" dirty="0"/>
              <a:t>Title (Line 2)</a:t>
            </a:r>
            <a:endParaRPr lang="en-US" dirty="0"/>
          </a:p>
        </p:txBody>
      </p:sp>
      <p:sp>
        <p:nvSpPr>
          <p:cNvPr id="18" name="Text Placeholder 17">
            <a:extLst>
              <a:ext uri="{FF2B5EF4-FFF2-40B4-BE49-F238E27FC236}">
                <a16:creationId xmlns:a16="http://schemas.microsoft.com/office/drawing/2014/main" id="{A93F8C34-7CEA-F846-9534-B9B224D1CA0F}"/>
              </a:ext>
            </a:extLst>
          </p:cNvPr>
          <p:cNvSpPr>
            <a:spLocks noGrp="1"/>
          </p:cNvSpPr>
          <p:nvPr>
            <p:ph type="body" sz="quarter" idx="10" hasCustomPrompt="1"/>
          </p:nvPr>
        </p:nvSpPr>
        <p:spPr>
          <a:xfrm>
            <a:off x="4305300" y="4450151"/>
            <a:ext cx="4506913" cy="265815"/>
          </a:xfrm>
        </p:spPr>
        <p:txBody>
          <a:bodyPr>
            <a:noAutofit/>
          </a:bodyPr>
          <a:lstStyle>
            <a:lvl1pPr marL="0" indent="0" algn="r">
              <a:buNone/>
              <a:defRPr sz="1200">
                <a:solidFill>
                  <a:schemeClr val="tx1"/>
                </a:solidFill>
              </a:defRPr>
            </a:lvl1pPr>
            <a:lvl2pPr algn="r">
              <a:defRPr sz="1400"/>
            </a:lvl2pPr>
            <a:lvl3pPr algn="r">
              <a:defRPr sz="1200"/>
            </a:lvl3pPr>
            <a:lvl4pPr algn="r">
              <a:defRPr sz="1400"/>
            </a:lvl4pPr>
            <a:lvl5pPr algn="r">
              <a:defRPr sz="1400"/>
            </a:lvl5pPr>
          </a:lstStyle>
          <a:p>
            <a:pPr lvl="0"/>
            <a:r>
              <a:rPr lang="en-GB" dirty="0"/>
              <a:t>Date</a:t>
            </a:r>
            <a:endParaRPr lang="en-US" dirty="0"/>
          </a:p>
        </p:txBody>
      </p:sp>
    </p:spTree>
    <p:extLst>
      <p:ext uri="{BB962C8B-B14F-4D97-AF65-F5344CB8AC3E}">
        <p14:creationId xmlns:p14="http://schemas.microsoft.com/office/powerpoint/2010/main" val="273393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49641BB-1224-384F-B969-AC6043DF22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61644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A3285A3D-AD02-E74E-A92A-5625DE82615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0982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9B55A6D0-F70C-DD4B-BD9C-4E531AEE24A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323386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efault Body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1"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852965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fault Body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8229600" cy="2862261"/>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199519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fault Body + Chart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6739" y="4608115"/>
            <a:ext cx="2133600" cy="273844"/>
          </a:xfrm>
        </p:spPr>
        <p:txBody>
          <a:bodyPr/>
          <a:lstStyle>
            <a:lvl1pPr algn="l">
              <a:defRPr sz="1200">
                <a:solidFill>
                  <a:schemeClr val="tx1"/>
                </a:solidFill>
              </a:defRPr>
            </a:lvl1pPr>
          </a:lstStyle>
          <a:p>
            <a:fld id="{C76A1C5E-189B-FE4D-A5FE-AC04DE82A55C}" type="slidenum">
              <a:rPr lang="en-US" smtClean="0"/>
              <a:pPr/>
              <a:t>‹#›</a:t>
            </a:fld>
            <a:endParaRPr lang="en-US" dirty="0"/>
          </a:p>
        </p:txBody>
      </p:sp>
      <p:sp>
        <p:nvSpPr>
          <p:cNvPr id="11" name="Text Placeholder 10">
            <a:extLst>
              <a:ext uri="{FF2B5EF4-FFF2-40B4-BE49-F238E27FC236}">
                <a16:creationId xmlns:a16="http://schemas.microsoft.com/office/drawing/2014/main" id="{548F3C65-8FA0-1443-841E-6B573D31752E}"/>
              </a:ext>
            </a:extLst>
          </p:cNvPr>
          <p:cNvSpPr>
            <a:spLocks noGrp="1"/>
          </p:cNvSpPr>
          <p:nvPr>
            <p:ph type="body" sz="quarter" idx="13" hasCustomPrompt="1"/>
          </p:nvPr>
        </p:nvSpPr>
        <p:spPr>
          <a:xfrm>
            <a:off x="456739" y="763588"/>
            <a:ext cx="8229600" cy="555926"/>
          </a:xfrm>
        </p:spPr>
        <p:txBody>
          <a:bodyPr>
            <a:noAutofit/>
          </a:bodyPr>
          <a:lstStyle>
            <a:lvl1pPr marL="0" indent="0">
              <a:buNone/>
              <a:defRPr sz="1200">
                <a:solidFill>
                  <a:schemeClr val="tx1"/>
                </a:solidFill>
                <a:latin typeface="+mj-lt"/>
              </a:defRPr>
            </a:lvl1pPr>
            <a:lvl2pPr marL="457200" indent="0">
              <a:buNone/>
              <a:defRPr sz="1400">
                <a:latin typeface="+mj-lt"/>
              </a:defRPr>
            </a:lvl2pPr>
            <a:lvl3pPr marL="914400" indent="0">
              <a:buNone/>
              <a:defRPr sz="1200">
                <a:latin typeface="+mj-lt"/>
              </a:defRPr>
            </a:lvl3pPr>
            <a:lvl4pPr marL="1371600" indent="0">
              <a:buNone/>
              <a:defRPr sz="1400">
                <a:latin typeface="+mj-lt"/>
              </a:defRPr>
            </a:lvl4pPr>
            <a:lvl5pPr marL="1828800" indent="0">
              <a:buNone/>
              <a:defRPr sz="1400">
                <a:latin typeface="+mj-lt"/>
              </a:defRPr>
            </a:lvl5pPr>
          </a:lstStyle>
          <a:p>
            <a:pPr lvl="0"/>
            <a:r>
              <a:rPr lang="en-GB" dirty="0"/>
              <a:t>Heading 2</a:t>
            </a:r>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1484313"/>
            <a:ext cx="3929062" cy="2862261"/>
          </a:xfrm>
        </p:spPr>
        <p:txBody>
          <a:bodyPr numCol="2"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7" name="Chart Placeholder 6">
            <a:extLst>
              <a:ext uri="{FF2B5EF4-FFF2-40B4-BE49-F238E27FC236}">
                <a16:creationId xmlns:a16="http://schemas.microsoft.com/office/drawing/2014/main" id="{0D963042-0ECE-FB44-9F2A-4618A24FFA79}"/>
              </a:ext>
            </a:extLst>
          </p:cNvPr>
          <p:cNvSpPr>
            <a:spLocks noGrp="1"/>
          </p:cNvSpPr>
          <p:nvPr>
            <p:ph type="chart" sz="quarter" idx="15"/>
          </p:nvPr>
        </p:nvSpPr>
        <p:spPr>
          <a:xfrm>
            <a:off x="4757738" y="1484313"/>
            <a:ext cx="3929062" cy="2862262"/>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2374712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fault Body No Subheading (2 Column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2" spcCol="360000">
            <a:normAutofit/>
          </a:bodyPr>
          <a:lstStyle>
            <a:lvl1pPr marL="0" indent="0">
              <a:buNone/>
              <a:defRPr sz="900">
                <a:solidFill>
                  <a:schemeClr val="tx1">
                    <a:lumMod val="65000"/>
                    <a:lumOff val="35000"/>
                  </a:schemeClr>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294384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Tree>
    <p:extLst>
      <p:ext uri="{BB962C8B-B14F-4D97-AF65-F5344CB8AC3E}">
        <p14:creationId xmlns:p14="http://schemas.microsoft.com/office/powerpoint/2010/main" val="479527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fault Body No Subheading (1 Column + Tabl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8229600" cy="936207"/>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Table Placeholder 3">
            <a:extLst>
              <a:ext uri="{FF2B5EF4-FFF2-40B4-BE49-F238E27FC236}">
                <a16:creationId xmlns:a16="http://schemas.microsoft.com/office/drawing/2014/main" id="{31A68EAD-A229-2B4B-B174-43443089B920}"/>
              </a:ext>
            </a:extLst>
          </p:cNvPr>
          <p:cNvSpPr>
            <a:spLocks noGrp="1"/>
          </p:cNvSpPr>
          <p:nvPr>
            <p:ph type="tbl" sz="quarter" idx="15"/>
          </p:nvPr>
        </p:nvSpPr>
        <p:spPr>
          <a:xfrm>
            <a:off x="457200" y="1925638"/>
            <a:ext cx="8229600" cy="2228850"/>
          </a:xfrm>
        </p:spPr>
        <p:txBody>
          <a:bodyPr/>
          <a:lstStyle>
            <a:lvl1pPr>
              <a:defRPr>
                <a:solidFill>
                  <a:schemeClr val="tx1"/>
                </a:solidFill>
                <a:latin typeface="+mn-lt"/>
              </a:defRPr>
            </a:lvl1pPr>
          </a:lstStyle>
          <a:p>
            <a:r>
              <a:rPr lang="en-US" dirty="0"/>
              <a:t>Click icon to add table</a:t>
            </a:r>
            <a:endParaRPr lang="en-GB" dirty="0"/>
          </a:p>
        </p:txBody>
      </p:sp>
    </p:spTree>
    <p:extLst>
      <p:ext uri="{BB962C8B-B14F-4D97-AF65-F5344CB8AC3E}">
        <p14:creationId xmlns:p14="http://schemas.microsoft.com/office/powerpoint/2010/main" val="2924889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fault Body No Subheading + Chart (1 Column)">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6F9531-E5A5-5249-8246-5360D86C354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5408466-5B30-984D-AD5D-7F5179807785}"/>
              </a:ext>
            </a:extLst>
          </p:cNvPr>
          <p:cNvSpPr>
            <a:spLocks noGrp="1"/>
          </p:cNvSpPr>
          <p:nvPr>
            <p:ph type="title" hasCustomPrompt="1"/>
          </p:nvPr>
        </p:nvSpPr>
        <p:spPr>
          <a:xfrm>
            <a:off x="457200" y="398463"/>
            <a:ext cx="8229600" cy="273844"/>
          </a:xfrm>
        </p:spPr>
        <p:txBody>
          <a:bodyPr>
            <a:noAutofit/>
          </a:bodyPr>
          <a:lstStyle>
            <a:lvl1pPr algn="l">
              <a:defRPr sz="1600"/>
            </a:lvl1pPr>
          </a:lstStyle>
          <a:p>
            <a:r>
              <a:rPr lang="en-GB" dirty="0"/>
              <a:t>Heading 1</a:t>
            </a:r>
            <a:endParaRPr lang="en-US" dirty="0"/>
          </a:p>
        </p:txBody>
      </p:sp>
      <p:sp>
        <p:nvSpPr>
          <p:cNvPr id="5" name="Slide Number Placeholder 4">
            <a:extLst>
              <a:ext uri="{FF2B5EF4-FFF2-40B4-BE49-F238E27FC236}">
                <a16:creationId xmlns:a16="http://schemas.microsoft.com/office/drawing/2014/main" id="{73D06E4B-D813-2449-89D2-1495E2F58079}"/>
              </a:ext>
            </a:extLst>
          </p:cNvPr>
          <p:cNvSpPr>
            <a:spLocks noGrp="1"/>
          </p:cNvSpPr>
          <p:nvPr>
            <p:ph type="sldNum" sz="quarter" idx="12"/>
          </p:nvPr>
        </p:nvSpPr>
        <p:spPr>
          <a:xfrm>
            <a:off x="457200" y="4608115"/>
            <a:ext cx="2133600" cy="273844"/>
          </a:xfrm>
        </p:spPr>
        <p:txBody>
          <a:bodyPr/>
          <a:lstStyle>
            <a:lvl1pPr algn="l">
              <a:defRPr sz="1200">
                <a:solidFill>
                  <a:schemeClr val="tx1"/>
                </a:solidFill>
              </a:defRPr>
            </a:lvl1pPr>
          </a:lstStyle>
          <a:p>
            <a:fld id="{B5B27BE3-B6F7-1A40-8B3F-3EF7DC1A8ED5}" type="slidenum">
              <a:rPr lang="en-US" smtClean="0"/>
              <a:pPr/>
              <a:t>‹#›</a:t>
            </a:fld>
            <a:endParaRPr lang="en-US" dirty="0"/>
          </a:p>
        </p:txBody>
      </p:sp>
      <p:sp>
        <p:nvSpPr>
          <p:cNvPr id="13" name="Text Placeholder 12">
            <a:extLst>
              <a:ext uri="{FF2B5EF4-FFF2-40B4-BE49-F238E27FC236}">
                <a16:creationId xmlns:a16="http://schemas.microsoft.com/office/drawing/2014/main" id="{70FAC335-9197-FD41-86BF-4B8B869D6A48}"/>
              </a:ext>
            </a:extLst>
          </p:cNvPr>
          <p:cNvSpPr>
            <a:spLocks noGrp="1"/>
          </p:cNvSpPr>
          <p:nvPr>
            <p:ph type="body" sz="quarter" idx="14" hasCustomPrompt="1"/>
          </p:nvPr>
        </p:nvSpPr>
        <p:spPr>
          <a:xfrm>
            <a:off x="457200" y="862315"/>
            <a:ext cx="3946967" cy="3484260"/>
          </a:xfrm>
        </p:spPr>
        <p:txBody>
          <a:bodyPr numCol="1" spcCol="360000">
            <a:normAutofit/>
          </a:bodyPr>
          <a:lstStyle>
            <a:lvl1pPr marL="0" indent="0">
              <a:buNone/>
              <a:defRPr sz="900">
                <a:solidFill>
                  <a:schemeClr val="tx1"/>
                </a:solidFill>
              </a:defRPr>
            </a:lvl1pPr>
            <a:lvl2pPr marL="457200" indent="0">
              <a:buNone/>
              <a:defRPr sz="900">
                <a:solidFill>
                  <a:schemeClr val="tx1">
                    <a:lumMod val="65000"/>
                    <a:lumOff val="35000"/>
                  </a:schemeClr>
                </a:solidFill>
              </a:defRPr>
            </a:lvl2pPr>
            <a:lvl3pPr marL="914400" indent="0">
              <a:buNone/>
              <a:defRPr sz="900">
                <a:solidFill>
                  <a:schemeClr val="tx1">
                    <a:lumMod val="65000"/>
                    <a:lumOff val="35000"/>
                  </a:schemeClr>
                </a:solidFill>
              </a:defRPr>
            </a:lvl3pPr>
            <a:lvl4pPr marL="1371600" indent="0">
              <a:buNone/>
              <a:defRPr sz="900">
                <a:solidFill>
                  <a:schemeClr val="tx1">
                    <a:lumMod val="65000"/>
                    <a:lumOff val="35000"/>
                  </a:schemeClr>
                </a:solidFill>
              </a:defRPr>
            </a:lvl4pPr>
            <a:lvl5pPr marL="1828800" indent="0">
              <a:buNone/>
              <a:defRPr sz="900">
                <a:solidFill>
                  <a:schemeClr val="tx1">
                    <a:lumMod val="65000"/>
                    <a:lumOff val="35000"/>
                  </a:schemeClr>
                </a:solidFill>
              </a:defRPr>
            </a:lvl5pPr>
          </a:lstStyle>
          <a:p>
            <a:pPr lvl="0"/>
            <a:r>
              <a:rPr lang="en-GB" dirty="0"/>
              <a:t>Body text goes here</a:t>
            </a:r>
            <a:endParaRPr lang="en-US" dirty="0"/>
          </a:p>
        </p:txBody>
      </p:sp>
      <p:sp>
        <p:nvSpPr>
          <p:cNvPr id="4" name="Chart Placeholder 3">
            <a:extLst>
              <a:ext uri="{FF2B5EF4-FFF2-40B4-BE49-F238E27FC236}">
                <a16:creationId xmlns:a16="http://schemas.microsoft.com/office/drawing/2014/main" id="{4445BBAA-4B95-AE48-BDAF-4A86268E9DF0}"/>
              </a:ext>
            </a:extLst>
          </p:cNvPr>
          <p:cNvSpPr>
            <a:spLocks noGrp="1"/>
          </p:cNvSpPr>
          <p:nvPr>
            <p:ph type="chart" sz="quarter" idx="15"/>
          </p:nvPr>
        </p:nvSpPr>
        <p:spPr>
          <a:xfrm>
            <a:off x="4739833" y="862314"/>
            <a:ext cx="3946967" cy="3495373"/>
          </a:xfrm>
        </p:spPr>
        <p:txBody>
          <a:bodyPr/>
          <a:lstStyle>
            <a:lvl1pPr>
              <a:defRPr>
                <a:solidFill>
                  <a:schemeClr val="tx1"/>
                </a:solidFill>
              </a:defRPr>
            </a:lvl1pPr>
          </a:lstStyle>
          <a:p>
            <a:r>
              <a:rPr lang="en-US" dirty="0"/>
              <a:t>Click icon to add chart</a:t>
            </a:r>
          </a:p>
        </p:txBody>
      </p:sp>
    </p:spTree>
    <p:extLst>
      <p:ext uri="{BB962C8B-B14F-4D97-AF65-F5344CB8AC3E}">
        <p14:creationId xmlns:p14="http://schemas.microsoft.com/office/powerpoint/2010/main" val="51204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983278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2E0381-7F13-F240-8234-39B56FFFFFB6}"/>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p:blipFill>
        <p:spPr>
          <a:xfrm>
            <a:off x="0" y="0"/>
            <a:ext cx="9144000" cy="5143500"/>
          </a:xfrm>
          <a:prstGeom prst="rect">
            <a:avLst/>
          </a:prstGeom>
        </p:spPr>
      </p:pic>
    </p:spTree>
    <p:extLst>
      <p:ext uri="{BB962C8B-B14F-4D97-AF65-F5344CB8AC3E}">
        <p14:creationId xmlns:p14="http://schemas.microsoft.com/office/powerpoint/2010/main" val="3575865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Slide (No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57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v2">
    <p:spTree>
      <p:nvGrpSpPr>
        <p:cNvPr id="1" name=""/>
        <p:cNvGrpSpPr/>
        <p:nvPr/>
      </p:nvGrpSpPr>
      <p:grpSpPr>
        <a:xfrm>
          <a:off x="0" y="0"/>
          <a:ext cx="0" cy="0"/>
          <a:chOff x="0" y="0"/>
          <a:chExt cx="0" cy="0"/>
        </a:xfrm>
      </p:grpSpPr>
      <p:pic>
        <p:nvPicPr>
          <p:cNvPr id="6" name="Picture 5" descr="A person posing for the camera&#10;&#10;Description automatically generated">
            <a:extLst>
              <a:ext uri="{FF2B5EF4-FFF2-40B4-BE49-F238E27FC236}">
                <a16:creationId xmlns:a16="http://schemas.microsoft.com/office/drawing/2014/main" id="{1078BA14-A2AD-4943-8319-87ABF0DB16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154943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v3">
    <p:spTree>
      <p:nvGrpSpPr>
        <p:cNvPr id="1" name=""/>
        <p:cNvGrpSpPr/>
        <p:nvPr/>
      </p:nvGrpSpPr>
      <p:grpSpPr>
        <a:xfrm>
          <a:off x="0" y="0"/>
          <a:ext cx="0" cy="0"/>
          <a:chOff x="0" y="0"/>
          <a:chExt cx="0" cy="0"/>
        </a:xfrm>
      </p:grpSpPr>
      <p:pic>
        <p:nvPicPr>
          <p:cNvPr id="6" name="Picture 5" descr="A person in a white shirt&#10;&#10;Description automatically generated">
            <a:extLst>
              <a:ext uri="{FF2B5EF4-FFF2-40B4-BE49-F238E27FC236}">
                <a16:creationId xmlns:a16="http://schemas.microsoft.com/office/drawing/2014/main" id="{E5D0AEB4-37D0-1343-A283-F7453FA06B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78378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v4">
    <p:spTree>
      <p:nvGrpSpPr>
        <p:cNvPr id="1" name=""/>
        <p:cNvGrpSpPr/>
        <p:nvPr/>
      </p:nvGrpSpPr>
      <p:grpSpPr>
        <a:xfrm>
          <a:off x="0" y="0"/>
          <a:ext cx="0" cy="0"/>
          <a:chOff x="0" y="0"/>
          <a:chExt cx="0" cy="0"/>
        </a:xfrm>
      </p:grpSpPr>
      <p:pic>
        <p:nvPicPr>
          <p:cNvPr id="5" name="Picture 4" descr="A picture containing boy, holding, young, board&#10;&#10;Description automatically generated">
            <a:extLst>
              <a:ext uri="{FF2B5EF4-FFF2-40B4-BE49-F238E27FC236}">
                <a16:creationId xmlns:a16="http://schemas.microsoft.com/office/drawing/2014/main" id="{319F6B48-BDC0-084B-9CBE-CF90C1AAB73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52785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v5">
    <p:spTree>
      <p:nvGrpSpPr>
        <p:cNvPr id="1" name=""/>
        <p:cNvGrpSpPr/>
        <p:nvPr/>
      </p:nvGrpSpPr>
      <p:grpSpPr>
        <a:xfrm>
          <a:off x="0" y="0"/>
          <a:ext cx="0" cy="0"/>
          <a:chOff x="0" y="0"/>
          <a:chExt cx="0" cy="0"/>
        </a:xfrm>
      </p:grpSpPr>
      <p:pic>
        <p:nvPicPr>
          <p:cNvPr id="6" name="Picture 5" descr="A close up of a person&#10;&#10;Description automatically generated">
            <a:extLst>
              <a:ext uri="{FF2B5EF4-FFF2-40B4-BE49-F238E27FC236}">
                <a16:creationId xmlns:a16="http://schemas.microsoft.com/office/drawing/2014/main" id="{FFBA79D9-FDF9-8746-BF46-5330249D39F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378372" y="4547078"/>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
        <p:nvSpPr>
          <p:cNvPr id="2" name="Title 1">
            <a:extLst>
              <a:ext uri="{FF2B5EF4-FFF2-40B4-BE49-F238E27FC236}">
                <a16:creationId xmlns:a16="http://schemas.microsoft.com/office/drawing/2014/main" id="{D9AC0B45-1CA5-804D-9E46-6D836703E8AF}"/>
              </a:ext>
            </a:extLst>
          </p:cNvPr>
          <p:cNvSpPr>
            <a:spLocks noGrp="1"/>
          </p:cNvSpPr>
          <p:nvPr>
            <p:ph type="title"/>
          </p:nvPr>
        </p:nvSpPr>
        <p:spPr>
          <a:xfrm>
            <a:off x="378372" y="2143125"/>
            <a:ext cx="4540869" cy="857250"/>
          </a:xfrm>
        </p:spPr>
        <p:txBody>
          <a:bodyPr>
            <a:noAutofit/>
          </a:bodyPr>
          <a:lstStyle>
            <a:lvl1pPr algn="l">
              <a:defRPr sz="2400"/>
            </a:lvl1pPr>
          </a:lstStyle>
          <a:p>
            <a:r>
              <a:rPr lang="en-US"/>
              <a:t>Click to edit Master title style</a:t>
            </a:r>
            <a:endParaRPr lang="en-US" dirty="0"/>
          </a:p>
        </p:txBody>
      </p:sp>
    </p:spTree>
    <p:extLst>
      <p:ext uri="{BB962C8B-B14F-4D97-AF65-F5344CB8AC3E}">
        <p14:creationId xmlns:p14="http://schemas.microsoft.com/office/powerpoint/2010/main" val="293884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2231CC-4300-6D46-A6D3-D4B3E346CE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FA83420D-2E46-D048-B8AF-E7481CF7A0B9}"/>
              </a:ext>
            </a:extLst>
          </p:cNvPr>
          <p:cNvSpPr>
            <a:spLocks noGrp="1"/>
          </p:cNvSpPr>
          <p:nvPr>
            <p:ph type="title"/>
          </p:nvPr>
        </p:nvSpPr>
        <p:spPr/>
        <p:txBody>
          <a:bodyPr>
            <a:normAutofit/>
          </a:bodyPr>
          <a:lstStyle>
            <a:lvl1pPr algn="l">
              <a:defRPr sz="24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53571AB7-0400-4344-866C-3E015149E07A}"/>
              </a:ext>
            </a:extLst>
          </p:cNvPr>
          <p:cNvSpPr>
            <a:spLocks noGrp="1"/>
          </p:cNvSpPr>
          <p:nvPr>
            <p:ph type="body" sz="quarter" idx="10"/>
          </p:nvPr>
        </p:nvSpPr>
        <p:spPr>
          <a:xfrm>
            <a:off x="457200" y="1249363"/>
            <a:ext cx="8229600" cy="2633662"/>
          </a:xfrm>
        </p:spPr>
        <p:txBody>
          <a:bodyPr>
            <a:normAutofit/>
          </a:bodyPr>
          <a:lstStyle>
            <a:lvl1pPr>
              <a:defRPr sz="1500" b="0">
                <a:solidFill>
                  <a:schemeClr val="tx1"/>
                </a:solidFill>
              </a:defRPr>
            </a:lvl1pPr>
            <a:lvl2pPr>
              <a:defRPr sz="1500" b="0">
                <a:solidFill>
                  <a:schemeClr val="tx1"/>
                </a:solidFill>
              </a:defRPr>
            </a:lvl2pPr>
            <a:lvl3pPr>
              <a:defRPr sz="1500" b="0">
                <a:solidFill>
                  <a:schemeClr val="tx1"/>
                </a:solidFill>
              </a:defRPr>
            </a:lvl3pPr>
            <a:lvl4pPr>
              <a:defRPr sz="1500" b="0">
                <a:solidFill>
                  <a:schemeClr val="tx1"/>
                </a:solidFill>
              </a:defRPr>
            </a:lvl4pPr>
            <a:lvl5pPr>
              <a:defRPr sz="1500"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a16="http://schemas.microsoft.com/office/drawing/2014/main" id="{57C36EE2-5445-A845-8E63-45A0996F4FDC}"/>
              </a:ext>
            </a:extLst>
          </p:cNvPr>
          <p:cNvSpPr>
            <a:spLocks noGrp="1"/>
          </p:cNvSpPr>
          <p:nvPr>
            <p:ph type="sldNum" sz="quarter" idx="13"/>
          </p:nvPr>
        </p:nvSpPr>
        <p:spPr>
          <a:xfrm>
            <a:off x="457200" y="4611005"/>
            <a:ext cx="2133600" cy="273844"/>
          </a:xfrm>
        </p:spPr>
        <p:txBody>
          <a:bodyPr/>
          <a:lstStyle>
            <a:lvl1pPr algn="l">
              <a:defRPr>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726373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80784D-5F13-8D4E-9FEE-8F0627EADC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30646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v2">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384D88A1-4781-6A44-8B9C-8AE196082D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 name="Slide Number Placeholder 5">
            <a:extLst>
              <a:ext uri="{FF2B5EF4-FFF2-40B4-BE49-F238E27FC236}">
                <a16:creationId xmlns:a16="http://schemas.microsoft.com/office/drawing/2014/main" id="{B42ED155-5399-1E4E-8D11-D92389ED9F39}"/>
              </a:ext>
            </a:extLst>
          </p:cNvPr>
          <p:cNvSpPr>
            <a:spLocks noGrp="1"/>
          </p:cNvSpPr>
          <p:nvPr>
            <p:ph type="sldNum" sz="quarter" idx="4"/>
          </p:nvPr>
        </p:nvSpPr>
        <p:spPr>
          <a:xfrm>
            <a:off x="447820" y="4604951"/>
            <a:ext cx="2133600" cy="273844"/>
          </a:xfrm>
          <a:prstGeom prst="rect">
            <a:avLst/>
          </a:prstGeom>
        </p:spPr>
        <p:txBody>
          <a:bodyPr vert="horz" lIns="91440" tIns="45720" rIns="91440" bIns="45720" rtlCol="0" anchor="ctr"/>
          <a:lstStyle>
            <a:lvl1pPr algn="l">
              <a:defRPr sz="1200">
                <a:solidFill>
                  <a:schemeClr val="tx1"/>
                </a:solidFill>
              </a:defRPr>
            </a:lvl1pPr>
          </a:lstStyle>
          <a:p>
            <a:fld id="{B5B27BE3-B6F7-1A40-8B3F-3EF7DC1A8ED5}" type="slidenum">
              <a:rPr lang="en-US" smtClean="0"/>
              <a:pPr/>
              <a:t>‹#›</a:t>
            </a:fld>
            <a:endParaRPr lang="en-US" dirty="0"/>
          </a:p>
        </p:txBody>
      </p:sp>
    </p:spTree>
    <p:extLst>
      <p:ext uri="{BB962C8B-B14F-4D97-AF65-F5344CB8AC3E}">
        <p14:creationId xmlns:p14="http://schemas.microsoft.com/office/powerpoint/2010/main" val="186145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5B27BE3-B6F7-1A40-8B3F-3EF7DC1A8ED5}" type="slidenum">
              <a:rPr lang="en-US" smtClean="0"/>
              <a:t>‹#›</a:t>
            </a:fld>
            <a:endParaRPr lang="en-US" dirty="0"/>
          </a:p>
        </p:txBody>
      </p:sp>
    </p:spTree>
    <p:extLst>
      <p:ext uri="{BB962C8B-B14F-4D97-AF65-F5344CB8AC3E}">
        <p14:creationId xmlns:p14="http://schemas.microsoft.com/office/powerpoint/2010/main" val="1941193578"/>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9" r:id="rId3"/>
    <p:sldLayoutId id="2147483670" r:id="rId4"/>
    <p:sldLayoutId id="2147483671" r:id="rId5"/>
    <p:sldLayoutId id="2147483672" r:id="rId6"/>
    <p:sldLayoutId id="2147483657" r:id="rId7"/>
    <p:sldLayoutId id="2147483656" r:id="rId8"/>
    <p:sldLayoutId id="2147483673" r:id="rId9"/>
    <p:sldLayoutId id="2147483674" r:id="rId10"/>
    <p:sldLayoutId id="2147483675" r:id="rId11"/>
    <p:sldLayoutId id="2147483676" r:id="rId12"/>
    <p:sldLayoutId id="2147483662" r:id="rId13"/>
    <p:sldLayoutId id="2147483660" r:id="rId14"/>
    <p:sldLayoutId id="2147483664" r:id="rId15"/>
    <p:sldLayoutId id="2147483661" r:id="rId16"/>
    <p:sldLayoutId id="2147483663" r:id="rId17"/>
    <p:sldLayoutId id="2147483666" r:id="rId18"/>
    <p:sldLayoutId id="2147483665" r:id="rId19"/>
    <p:sldLayoutId id="2147483667" r:id="rId20"/>
    <p:sldLayoutId id="2147483668" r:id="rId21"/>
  </p:sldLayoutIdLst>
  <p:hf sldNum="0" hdr="0" ftr="0" dt="0"/>
  <p:txStyles>
    <p:titleStyle>
      <a:lvl1pPr algn="ctr" defTabSz="457200" rtl="0" eaLnBrk="1" latinLnBrk="0" hangingPunct="1">
        <a:spcBef>
          <a:spcPct val="0"/>
        </a:spcBef>
        <a:buNone/>
        <a:defRPr sz="2400" b="1" kern="1200">
          <a:solidFill>
            <a:srgbClr val="0072CE"/>
          </a:solidFill>
          <a:latin typeface="+mj-lt"/>
          <a:ea typeface="+mj-ea"/>
          <a:cs typeface="+mj-cs"/>
        </a:defRPr>
      </a:lvl1pPr>
    </p:titleStyle>
    <p:bodyStyle>
      <a:lvl1pPr marL="342900" indent="-3429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9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41" y="3540673"/>
            <a:ext cx="8324016" cy="694142"/>
          </a:xfrm>
        </p:spPr>
        <p:txBody>
          <a:bodyPr>
            <a:normAutofit fontScale="90000"/>
          </a:bodyPr>
          <a:lstStyle/>
          <a:p>
            <a:r>
              <a:rPr lang="en-GB" sz="2000" dirty="0">
                <a:solidFill>
                  <a:schemeClr val="tx2">
                    <a:lumMod val="75000"/>
                  </a:schemeClr>
                </a:solidFill>
              </a:rPr>
              <a:t>Section and Warning Notice Update </a:t>
            </a:r>
            <a:br>
              <a:rPr lang="en-GB" sz="2000" dirty="0">
                <a:solidFill>
                  <a:schemeClr val="tx2">
                    <a:lumMod val="75000"/>
                  </a:schemeClr>
                </a:solidFill>
              </a:rPr>
            </a:br>
            <a:r>
              <a:rPr lang="en-GB" sz="2000" dirty="0">
                <a:solidFill>
                  <a:schemeClr val="tx2">
                    <a:lumMod val="75000"/>
                  </a:schemeClr>
                </a:solidFill>
              </a:rPr>
              <a:t>Reporting for July &amp; August 2022</a:t>
            </a:r>
            <a:endParaRPr lang="en-GB" sz="2000" b="0" dirty="0">
              <a:solidFill>
                <a:schemeClr val="tx2">
                  <a:lumMod val="75000"/>
                </a:schemeClr>
              </a:solidFill>
            </a:endParaRPr>
          </a:p>
        </p:txBody>
      </p:sp>
      <p:sp>
        <p:nvSpPr>
          <p:cNvPr id="3" name="Text Placeholder 2"/>
          <p:cNvSpPr>
            <a:spLocks noGrp="1"/>
          </p:cNvSpPr>
          <p:nvPr>
            <p:ph type="body" sz="quarter" idx="10"/>
          </p:nvPr>
        </p:nvSpPr>
        <p:spPr>
          <a:xfrm>
            <a:off x="4305300" y="4443366"/>
            <a:ext cx="4506913" cy="265815"/>
          </a:xfrm>
        </p:spPr>
        <p:txBody>
          <a:bodyPr/>
          <a:lstStyle/>
          <a:p>
            <a:r>
              <a:rPr lang="en-GB" dirty="0"/>
              <a:t> Quality Committee</a:t>
            </a:r>
          </a:p>
          <a:p>
            <a:r>
              <a:rPr lang="en-GB" dirty="0"/>
              <a:t>27 September 2022</a:t>
            </a:r>
          </a:p>
        </p:txBody>
      </p:sp>
    </p:spTree>
    <p:extLst>
      <p:ext uri="{BB962C8B-B14F-4D97-AF65-F5344CB8AC3E}">
        <p14:creationId xmlns:p14="http://schemas.microsoft.com/office/powerpoint/2010/main" val="356697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Summary of Progress</a:t>
            </a:r>
          </a:p>
        </p:txBody>
      </p:sp>
      <p:sp>
        <p:nvSpPr>
          <p:cNvPr id="9" name="TextBox 8"/>
          <p:cNvSpPr txBox="1"/>
          <p:nvPr/>
        </p:nvSpPr>
        <p:spPr>
          <a:xfrm>
            <a:off x="123093" y="327711"/>
            <a:ext cx="8915400" cy="4862870"/>
          </a:xfrm>
          <a:prstGeom prst="rect">
            <a:avLst/>
          </a:prstGeom>
          <a:noFill/>
        </p:spPr>
        <p:txBody>
          <a:bodyPr wrap="square" rtlCol="0">
            <a:spAutoFit/>
          </a:bodyPr>
          <a:lstStyle/>
          <a:p>
            <a:pPr marL="171450" lvl="1" indent="-171450" algn="just">
              <a:buFont typeface="Arial" panose="020B0604020202020204" pitchFamily="34" charset="0"/>
              <a:buChar char="•"/>
            </a:pPr>
            <a:r>
              <a:rPr lang="en-GB" sz="1000" dirty="0">
                <a:latin typeface="Frutiger" panose="020B0602020204020204" pitchFamily="34" charset="0"/>
              </a:rPr>
              <a:t>This report details the progress against the Section and Warning Notices during July and August 2022, following the transition from the 2021/22 IQIP to the new 2022/23 Compliance Plan which went live April 2022. </a:t>
            </a:r>
          </a:p>
          <a:p>
            <a:pPr marL="171450" lvl="1" indent="-171450" algn="just">
              <a:buFont typeface="Arial" panose="020B0604020202020204" pitchFamily="34" charset="0"/>
              <a:buChar char="•"/>
            </a:pPr>
            <a:endParaRPr lang="en-GB" sz="1000" dirty="0">
              <a:latin typeface="Frutiger" panose="020B0602020204020204" pitchFamily="34" charset="0"/>
            </a:endParaRPr>
          </a:p>
          <a:p>
            <a:pPr marL="171450" lvl="1" indent="-171450" algn="just">
              <a:buFont typeface="Arial" panose="020B0604020202020204" pitchFamily="34" charset="0"/>
              <a:buChar char="•"/>
            </a:pPr>
            <a:r>
              <a:rPr lang="en-GB" sz="1000" dirty="0">
                <a:latin typeface="Frutiger" panose="020B0602020204020204" pitchFamily="34" charset="0"/>
              </a:rPr>
              <a:t>There are 4 Section &amp; Warning Notice Conditions on the Trust Certificate of Registration.   All 4 Section 31 Conditions have been closed internally by the Trust Evidence Assurance Group and moved to business as usual and incorporated into the 2022/23 Compliance Plan and </a:t>
            </a:r>
            <a:r>
              <a:rPr lang="en-GB" sz="1000" dirty="0">
                <a:latin typeface="Frutiger"/>
              </a:rPr>
              <a:t>monitored as part of business as usual at both Divisional and Corporate level. </a:t>
            </a:r>
            <a:endParaRPr lang="en-GB" sz="1000" dirty="0">
              <a:latin typeface="Frutiger" panose="020B0602020204020204" pitchFamily="34" charset="0"/>
            </a:endParaRPr>
          </a:p>
          <a:p>
            <a:pPr marL="0" lvl="1" algn="just"/>
            <a:endParaRPr lang="en-GB" sz="1000" dirty="0">
              <a:latin typeface="Frutiger" panose="020B0602020204020204" pitchFamily="34" charset="0"/>
            </a:endParaRPr>
          </a:p>
          <a:p>
            <a:pPr marL="171450" lvl="1" indent="-171450" algn="just">
              <a:buFont typeface="Arial" panose="020B0604020202020204" pitchFamily="34" charset="0"/>
              <a:buChar char="•"/>
            </a:pPr>
            <a:r>
              <a:rPr lang="en-GB" sz="1000" b="1" dirty="0">
                <a:latin typeface="Frutiger" panose="020B0602020204020204" pitchFamily="34" charset="0"/>
              </a:rPr>
              <a:t>4/4 = 100% of all Section and Warning Notice conditions have been approved and moved to Business as Usual.</a:t>
            </a:r>
          </a:p>
          <a:p>
            <a:pPr marL="0" lvl="1" algn="just"/>
            <a:endParaRPr lang="en-GB" sz="1000" dirty="0">
              <a:latin typeface="Frutiger" panose="020B0602020204020204" pitchFamily="34" charset="0"/>
            </a:endParaRPr>
          </a:p>
          <a:p>
            <a:pPr marL="171450" lvl="1" indent="-171450" algn="just">
              <a:buFont typeface="Arial" panose="020B0604020202020204" pitchFamily="34" charset="0"/>
              <a:buChar char="•"/>
            </a:pPr>
            <a:r>
              <a:rPr lang="en-GB" sz="1000" dirty="0">
                <a:latin typeface="Frutiger" panose="020B0602020204020204" pitchFamily="34" charset="0"/>
              </a:rPr>
              <a:t>A decision was made not to submit a formal application in August to request the lifting of 3 of the remaining Section 31 Conditions relating to Maternity Services and Diagnostic Imaging.  The rationale for this decision is detailed below:</a:t>
            </a:r>
          </a:p>
          <a:p>
            <a:pPr marL="171450" lvl="1" indent="-171450" algn="just">
              <a:buFont typeface="Arial" panose="020B0604020202020204" pitchFamily="34" charset="0"/>
              <a:buChar char="•"/>
            </a:pPr>
            <a:r>
              <a:rPr lang="en-GB" sz="1000" b="1" dirty="0">
                <a:latin typeface="Frutiger" panose="020B0602020204020204" pitchFamily="34" charset="0"/>
              </a:rPr>
              <a:t>Maternity Services:  </a:t>
            </a:r>
            <a:r>
              <a:rPr lang="en-GB" sz="1000" dirty="0">
                <a:latin typeface="Frutiger" panose="020B0602020204020204" pitchFamily="34" charset="0"/>
              </a:rPr>
              <a:t>The CQC reviewed evidence for this condition in Oct 2021 and were satisfied with all evidence submitted, but requested further evidence relating to the escalation of patients with a raised MEOWs score</a:t>
            </a:r>
            <a:r>
              <a:rPr lang="en-GB" sz="1000" b="1" dirty="0">
                <a:latin typeface="Frutiger" panose="020B0602020204020204" pitchFamily="34" charset="0"/>
              </a:rPr>
              <a:t>.  </a:t>
            </a:r>
            <a:r>
              <a:rPr lang="en-GB" sz="1000" dirty="0">
                <a:latin typeface="Frutiger" panose="020B0602020204020204" pitchFamily="34" charset="0"/>
              </a:rPr>
              <a:t>Although monthly audits are completed for MEOWs, the results remain below the required compliance standard.  Therefore the team have requested a further 6 months to meet the required compliance standard and have agreed recovery actions.</a:t>
            </a:r>
          </a:p>
          <a:p>
            <a:pPr marL="171450" lvl="1" indent="-171450" algn="just">
              <a:buFont typeface="Arial" panose="020B0604020202020204" pitchFamily="34" charset="0"/>
              <a:buChar char="•"/>
            </a:pPr>
            <a:r>
              <a:rPr lang="en-GB" sz="1000" b="1" dirty="0">
                <a:latin typeface="Frutiger" panose="020B0602020204020204" pitchFamily="34" charset="0"/>
              </a:rPr>
              <a:t>Diagnostic Imaging:  </a:t>
            </a:r>
            <a:r>
              <a:rPr lang="en-GB" sz="1000" dirty="0">
                <a:latin typeface="Frutiger" panose="020B0602020204020204" pitchFamily="34" charset="0"/>
              </a:rPr>
              <a:t>Due to a lack of robust evidence regarding the escalation of Significant Findings, the team have agreed recovery actions  supported by audit evidence.  The second Radiology Condition relates to having a robust system in place to facilitate effective clinical governance.  In view of the need for further evidence relating to significant findings, any application to request the lifting of the 2 remaining Radiology Conditions will need to be submitted simultaneously.   </a:t>
            </a:r>
          </a:p>
          <a:p>
            <a:pPr marL="0" lvl="1" algn="just"/>
            <a:r>
              <a:rPr lang="en-GB" sz="1000" dirty="0">
                <a:latin typeface="Frutiger" panose="020B0602020204020204" pitchFamily="34" charset="0"/>
              </a:rPr>
              <a:t>     </a:t>
            </a:r>
            <a:r>
              <a:rPr lang="en-GB" sz="1000" b="1" u="sng" dirty="0">
                <a:latin typeface="Frutiger" panose="020B0602020204020204" pitchFamily="34" charset="0"/>
              </a:rPr>
              <a:t>It is important to note that there has been no breach of these conditions.</a:t>
            </a:r>
          </a:p>
          <a:p>
            <a:pPr marL="171450" lvl="1" indent="-171450" algn="just">
              <a:buFont typeface="Arial" panose="020B0604020202020204" pitchFamily="34" charset="0"/>
              <a:buChar char="•"/>
            </a:pPr>
            <a:endParaRPr lang="en-GB" sz="1000" dirty="0">
              <a:highlight>
                <a:srgbClr val="FFFF00"/>
              </a:highlight>
              <a:latin typeface="Frutiger" panose="020B0602020204020204" pitchFamily="34" charset="0"/>
            </a:endParaRPr>
          </a:p>
          <a:p>
            <a:pPr marL="171450" lvl="1" indent="-171450" algn="just">
              <a:buFont typeface="Arial" panose="020B0604020202020204" pitchFamily="34" charset="0"/>
              <a:buChar char="•"/>
            </a:pPr>
            <a:r>
              <a:rPr lang="en-GB" sz="1000" dirty="0">
                <a:latin typeface="Frutiger" panose="020B0602020204020204" pitchFamily="34" charset="0"/>
              </a:rPr>
              <a:t>Regarding the 4th condition (triage of patients within 15mins) – whilst changes were put in place to address this condition and have been further strengthened overtime, this has been impacted by the increasing pressures on the NHS.  In turn this condition has been included in the Urgent &amp; Emergency Care Improvement Plan.  However, the CQC noted in its unannounced inspection in December 2021 that although triage times and the four hour target were not met, patients were reviewed and safeguards in place.  It was also noted that all risk assessments reviewed were completed in full with compassionate care observed by the inspection team.  In view of the impact of significant increased pressure on the 15min triage within the Emergency Care at a national level, discussions on how to progress with the closing of this Condition will be held with the Trust’s CQC Inspection Manager in the coming weeks.</a:t>
            </a:r>
            <a:endParaRPr lang="en-GB" sz="1000" dirty="0">
              <a:latin typeface="Frutiger"/>
            </a:endParaRPr>
          </a:p>
          <a:p>
            <a:pPr algn="just"/>
            <a:r>
              <a:rPr lang="en-GB" sz="1000" b="1" dirty="0">
                <a:latin typeface="Frutiger" panose="020B0602020204020204" pitchFamily="34" charset="0"/>
              </a:rPr>
              <a:t>The Quality Committee is asked to: </a:t>
            </a:r>
          </a:p>
          <a:p>
            <a:pPr marL="171450" lvl="1" indent="-171450" algn="just">
              <a:buFont typeface="Arial" panose="020B0604020202020204" pitchFamily="34" charset="0"/>
              <a:buChar char="•"/>
            </a:pPr>
            <a:r>
              <a:rPr lang="en-GB" sz="1000" dirty="0">
                <a:latin typeface="Frutiger" panose="020B0602020204020204" pitchFamily="34" charset="0"/>
              </a:rPr>
              <a:t>Note the current 2022/23 Compliance Plan position as at Month 05</a:t>
            </a:r>
          </a:p>
          <a:p>
            <a:pPr marL="171450" lvl="1" indent="-171450" algn="just">
              <a:buFont typeface="Arial" panose="020B0604020202020204" pitchFamily="34" charset="0"/>
              <a:buChar char="•"/>
            </a:pPr>
            <a:r>
              <a:rPr lang="en-GB" sz="1000" dirty="0">
                <a:latin typeface="Frutiger" panose="020B0602020204020204" pitchFamily="34" charset="0"/>
              </a:rPr>
              <a:t>Note the update regarding the lifting of the remaining 3 Section 31 Notices</a:t>
            </a:r>
          </a:p>
        </p:txBody>
      </p:sp>
    </p:spTree>
    <p:extLst>
      <p:ext uri="{BB962C8B-B14F-4D97-AF65-F5344CB8AC3E}">
        <p14:creationId xmlns:p14="http://schemas.microsoft.com/office/powerpoint/2010/main" val="294694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Summary of Progress</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197" y="1283514"/>
            <a:ext cx="7927606" cy="2576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811AD412-BE7C-43FC-9079-08930BBAAD3F}"/>
              </a:ext>
            </a:extLst>
          </p:cNvPr>
          <p:cNvSpPr txBox="1"/>
          <p:nvPr/>
        </p:nvSpPr>
        <p:spPr>
          <a:xfrm>
            <a:off x="119270" y="467190"/>
            <a:ext cx="8796129" cy="246221"/>
          </a:xfrm>
          <a:prstGeom prst="rect">
            <a:avLst/>
          </a:prstGeom>
          <a:noFill/>
        </p:spPr>
        <p:txBody>
          <a:bodyPr wrap="square" rtlCol="0">
            <a:spAutoFit/>
          </a:bodyPr>
          <a:lstStyle/>
          <a:p>
            <a:pPr marL="174625" lvl="1" indent="-171450" algn="just">
              <a:buFont typeface="Arial" panose="020B0604020202020204" pitchFamily="34" charset="0"/>
              <a:buChar char="•"/>
            </a:pPr>
            <a:r>
              <a:rPr lang="en-GB" sz="1000" dirty="0">
                <a:latin typeface="Frutiger" panose="020B0602020204020204" pitchFamily="34" charset="0"/>
              </a:rPr>
              <a:t>4 = 100% of all Section and Warning Notice conditions have been approved and moved to Business as Usual</a:t>
            </a:r>
          </a:p>
        </p:txBody>
      </p:sp>
    </p:spTree>
    <p:extLst>
      <p:ext uri="{BB962C8B-B14F-4D97-AF65-F5344CB8AC3E}">
        <p14:creationId xmlns:p14="http://schemas.microsoft.com/office/powerpoint/2010/main" val="3665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Section 31 Condition – Formal Application Outcome</a:t>
            </a:r>
          </a:p>
        </p:txBody>
      </p:sp>
      <p:graphicFrame>
        <p:nvGraphicFramePr>
          <p:cNvPr id="6" name="Table 5"/>
          <p:cNvGraphicFramePr>
            <a:graphicFrameLocks noGrp="1"/>
          </p:cNvGraphicFramePr>
          <p:nvPr>
            <p:extLst>
              <p:ext uri="{D42A27DB-BD31-4B8C-83A1-F6EECF244321}">
                <p14:modId xmlns:p14="http://schemas.microsoft.com/office/powerpoint/2010/main" val="1200227706"/>
              </p:ext>
            </p:extLst>
          </p:nvPr>
        </p:nvGraphicFramePr>
        <p:xfrm>
          <a:off x="341454" y="1432560"/>
          <a:ext cx="8573945" cy="2661285"/>
        </p:xfrm>
        <a:graphic>
          <a:graphicData uri="http://schemas.openxmlformats.org/drawingml/2006/table">
            <a:tbl>
              <a:tblPr firstRow="1" firstCol="1" bandRow="1"/>
              <a:tblGrid>
                <a:gridCol w="2071868">
                  <a:extLst>
                    <a:ext uri="{9D8B030D-6E8A-4147-A177-3AD203B41FA5}">
                      <a16:colId xmlns:a16="http://schemas.microsoft.com/office/drawing/2014/main" val="20000"/>
                    </a:ext>
                  </a:extLst>
                </a:gridCol>
                <a:gridCol w="1070658">
                  <a:extLst>
                    <a:ext uri="{9D8B030D-6E8A-4147-A177-3AD203B41FA5}">
                      <a16:colId xmlns:a16="http://schemas.microsoft.com/office/drawing/2014/main" val="20001"/>
                    </a:ext>
                  </a:extLst>
                </a:gridCol>
                <a:gridCol w="1689904">
                  <a:extLst>
                    <a:ext uri="{9D8B030D-6E8A-4147-A177-3AD203B41FA5}">
                      <a16:colId xmlns:a16="http://schemas.microsoft.com/office/drawing/2014/main" val="20002"/>
                    </a:ext>
                  </a:extLst>
                </a:gridCol>
                <a:gridCol w="1273215">
                  <a:extLst>
                    <a:ext uri="{9D8B030D-6E8A-4147-A177-3AD203B41FA5}">
                      <a16:colId xmlns:a16="http://schemas.microsoft.com/office/drawing/2014/main" val="20003"/>
                    </a:ext>
                  </a:extLst>
                </a:gridCol>
                <a:gridCol w="885463">
                  <a:extLst>
                    <a:ext uri="{9D8B030D-6E8A-4147-A177-3AD203B41FA5}">
                      <a16:colId xmlns:a16="http://schemas.microsoft.com/office/drawing/2014/main" val="20004"/>
                    </a:ext>
                  </a:extLst>
                </a:gridCol>
                <a:gridCol w="1582837">
                  <a:extLst>
                    <a:ext uri="{9D8B030D-6E8A-4147-A177-3AD203B41FA5}">
                      <a16:colId xmlns:a16="http://schemas.microsoft.com/office/drawing/2014/main" val="20005"/>
                    </a:ext>
                  </a:extLst>
                </a:gridCol>
              </a:tblGrid>
              <a:tr h="579120">
                <a:tc>
                  <a:txBody>
                    <a:bodyPr/>
                    <a:lstStyle/>
                    <a:p>
                      <a:pPr>
                        <a:lnSpc>
                          <a:spcPct val="115000"/>
                        </a:lnSpc>
                        <a:spcAft>
                          <a:spcPts val="0"/>
                        </a:spcAft>
                      </a:pPr>
                      <a:r>
                        <a:rPr lang="en-GB" sz="1000" b="1" dirty="0">
                          <a:solidFill>
                            <a:schemeClr val="bg1"/>
                          </a:solidFill>
                          <a:effectLst/>
                          <a:latin typeface="Frutiger"/>
                          <a:ea typeface="Calibri"/>
                          <a:cs typeface="Arial"/>
                        </a:rPr>
                        <a:t>Core Service</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Date Received</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Total Section </a:t>
                      </a:r>
                    </a:p>
                    <a:p>
                      <a:pPr algn="ctr">
                        <a:lnSpc>
                          <a:spcPct val="115000"/>
                        </a:lnSpc>
                        <a:spcAft>
                          <a:spcPts val="0"/>
                        </a:spcAft>
                      </a:pPr>
                      <a:r>
                        <a:rPr lang="en-GB" sz="1000" b="1" dirty="0">
                          <a:solidFill>
                            <a:schemeClr val="bg1"/>
                          </a:solidFill>
                          <a:effectLst/>
                          <a:latin typeface="Frutiger"/>
                          <a:ea typeface="Calibri"/>
                          <a:cs typeface="Arial"/>
                        </a:rPr>
                        <a:t>31 Conditions</a:t>
                      </a:r>
                      <a:r>
                        <a:rPr lang="en-GB" sz="1100" b="0" baseline="0" dirty="0">
                          <a:solidFill>
                            <a:schemeClr val="bg1"/>
                          </a:solidFill>
                          <a:effectLst/>
                          <a:latin typeface="Frutiger"/>
                          <a:ea typeface="Calibri"/>
                          <a:cs typeface="Times New Roman"/>
                        </a:rPr>
                        <a:t> </a:t>
                      </a:r>
                      <a:r>
                        <a:rPr lang="en-GB" sz="1000" b="1" dirty="0">
                          <a:solidFill>
                            <a:schemeClr val="bg1"/>
                          </a:solidFill>
                          <a:effectLst/>
                          <a:latin typeface="Frutiger"/>
                          <a:ea typeface="Calibri"/>
                          <a:cs typeface="Arial"/>
                        </a:rPr>
                        <a:t>Received</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Date Lifted</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Number of S31 Lifted</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Total Section 31 Conditions Remaining</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extLst>
                  <a:ext uri="{0D108BD9-81ED-4DB2-BD59-A6C34878D82A}">
                    <a16:rowId xmlns:a16="http://schemas.microsoft.com/office/drawing/2014/main" val="10000"/>
                  </a:ext>
                </a:extLst>
              </a:tr>
              <a:tr h="57150">
                <a:tc rowSpan="3">
                  <a:txBody>
                    <a:bodyPr/>
                    <a:lstStyle/>
                    <a:p>
                      <a:pPr>
                        <a:lnSpc>
                          <a:spcPct val="115000"/>
                        </a:lnSpc>
                        <a:spcAft>
                          <a:spcPts val="0"/>
                        </a:spcAft>
                      </a:pPr>
                      <a:r>
                        <a:rPr lang="en-GB" sz="1000" dirty="0">
                          <a:effectLst/>
                          <a:latin typeface="Frutiger"/>
                          <a:ea typeface="Calibri"/>
                          <a:cs typeface="Arial"/>
                        </a:rPr>
                        <a:t>Maternity &amp; Midwifery Services</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15000"/>
                        </a:lnSpc>
                        <a:spcAft>
                          <a:spcPts val="0"/>
                        </a:spcAft>
                      </a:pPr>
                      <a:r>
                        <a:rPr lang="en-GB" sz="1000" dirty="0">
                          <a:effectLst/>
                          <a:latin typeface="Frutiger"/>
                          <a:ea typeface="Calibri"/>
                          <a:cs typeface="Arial"/>
                        </a:rPr>
                        <a:t>July 2018</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15000"/>
                        </a:lnSpc>
                        <a:spcAft>
                          <a:spcPts val="0"/>
                        </a:spcAft>
                      </a:pPr>
                      <a:r>
                        <a:rPr lang="en-GB" sz="1000" dirty="0">
                          <a:effectLst/>
                          <a:latin typeface="Frutiger"/>
                          <a:ea typeface="Calibri"/>
                          <a:cs typeface="Arial"/>
                        </a:rPr>
                        <a:t>10</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Jan 2021</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5</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15000"/>
                        </a:lnSpc>
                        <a:spcAft>
                          <a:spcPts val="0"/>
                        </a:spcAft>
                      </a:pPr>
                      <a:r>
                        <a:rPr lang="en-GB" sz="1000">
                          <a:effectLst/>
                          <a:latin typeface="Frutiger"/>
                          <a:ea typeface="Calibri"/>
                          <a:cs typeface="Arial"/>
                        </a:rPr>
                        <a:t>1</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15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1000" dirty="0">
                          <a:effectLst/>
                          <a:latin typeface="Frutiger"/>
                          <a:ea typeface="Calibri"/>
                          <a:cs typeface="Arial"/>
                        </a:rPr>
                        <a:t>April 2021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2</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2"/>
                  </a:ext>
                </a:extLst>
              </a:tr>
              <a:tr h="8636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1000" dirty="0">
                          <a:effectLst/>
                          <a:latin typeface="Frutiger"/>
                          <a:ea typeface="Calibri"/>
                          <a:cs typeface="Arial"/>
                        </a:rPr>
                        <a:t>October 2021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2</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3"/>
                  </a:ext>
                </a:extLst>
              </a:tr>
              <a:tr h="132080">
                <a:tc rowSpan="2">
                  <a:txBody>
                    <a:bodyPr/>
                    <a:lstStyle/>
                    <a:p>
                      <a:pPr>
                        <a:lnSpc>
                          <a:spcPct val="115000"/>
                        </a:lnSpc>
                        <a:spcAft>
                          <a:spcPts val="0"/>
                        </a:spcAft>
                      </a:pPr>
                      <a:endParaRPr lang="en-GB" sz="1000" dirty="0">
                        <a:effectLst/>
                        <a:latin typeface="Frutiger"/>
                        <a:ea typeface="Calibri"/>
                        <a:cs typeface="Arial"/>
                      </a:endParaRPr>
                    </a:p>
                    <a:p>
                      <a:pPr>
                        <a:lnSpc>
                          <a:spcPct val="115000"/>
                        </a:lnSpc>
                        <a:spcAft>
                          <a:spcPts val="0"/>
                        </a:spcAft>
                      </a:pPr>
                      <a:r>
                        <a:rPr lang="en-GB" sz="1000" dirty="0">
                          <a:effectLst/>
                          <a:latin typeface="Frutiger"/>
                          <a:ea typeface="Calibri"/>
                          <a:cs typeface="Arial"/>
                        </a:rPr>
                        <a:t>Urgent &amp; Emergency Care</a:t>
                      </a:r>
                    </a:p>
                    <a:p>
                      <a:pPr>
                        <a:lnSpc>
                          <a:spcPct val="115000"/>
                        </a:lnSpc>
                        <a:spcAft>
                          <a:spcPts val="0"/>
                        </a:spcAft>
                      </a:pP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rowSpan="2">
                  <a:txBody>
                    <a:bodyPr/>
                    <a:lstStyle/>
                    <a:p>
                      <a:pPr algn="ctr">
                        <a:lnSpc>
                          <a:spcPct val="115000"/>
                        </a:lnSpc>
                        <a:spcAft>
                          <a:spcPts val="0"/>
                        </a:spcAft>
                      </a:pPr>
                      <a:r>
                        <a:rPr lang="en-GB" sz="1000" dirty="0">
                          <a:effectLst/>
                          <a:latin typeface="Frutiger"/>
                          <a:ea typeface="Calibri"/>
                          <a:cs typeface="Arial"/>
                        </a:rPr>
                        <a:t>March 2019</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rowSpan="2">
                  <a:txBody>
                    <a:bodyPr/>
                    <a:lstStyle/>
                    <a:p>
                      <a:pPr algn="ctr">
                        <a:lnSpc>
                          <a:spcPct val="115000"/>
                        </a:lnSpc>
                        <a:spcAft>
                          <a:spcPts val="0"/>
                        </a:spcAft>
                      </a:pPr>
                      <a:r>
                        <a:rPr lang="en-GB" sz="1000" dirty="0">
                          <a:effectLst/>
                          <a:latin typeface="Frutiger"/>
                          <a:ea typeface="Calibri"/>
                          <a:cs typeface="Arial"/>
                        </a:rPr>
                        <a:t>8</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a:lnSpc>
                          <a:spcPct val="115000"/>
                        </a:lnSpc>
                        <a:spcAft>
                          <a:spcPts val="0"/>
                        </a:spcAft>
                      </a:pPr>
                      <a:r>
                        <a:rPr lang="en-GB" sz="1000" dirty="0">
                          <a:effectLst/>
                          <a:latin typeface="Frutiger"/>
                          <a:ea typeface="Calibri"/>
                          <a:cs typeface="Arial"/>
                        </a:rPr>
                        <a:t>April 2021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a:lnSpc>
                          <a:spcPct val="115000"/>
                        </a:lnSpc>
                        <a:spcAft>
                          <a:spcPts val="0"/>
                        </a:spcAft>
                      </a:pPr>
                      <a:r>
                        <a:rPr lang="en-GB" sz="1000" dirty="0">
                          <a:effectLst/>
                          <a:latin typeface="Frutiger"/>
                          <a:ea typeface="Calibri"/>
                          <a:cs typeface="Arial"/>
                        </a:rPr>
                        <a:t>6</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rowSpan="2">
                  <a:txBody>
                    <a:bodyPr/>
                    <a:lstStyle/>
                    <a:p>
                      <a:pPr algn="ctr">
                        <a:lnSpc>
                          <a:spcPct val="115000"/>
                        </a:lnSpc>
                        <a:spcAft>
                          <a:spcPts val="0"/>
                        </a:spcAft>
                      </a:pPr>
                      <a:r>
                        <a:rPr lang="en-GB" sz="1000">
                          <a:effectLst/>
                          <a:latin typeface="Frutiger"/>
                          <a:ea typeface="Calibri"/>
                          <a:cs typeface="Arial"/>
                        </a:rPr>
                        <a:t>1</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10004"/>
                  </a:ext>
                </a:extLst>
              </a:tr>
              <a:tr h="131445">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1000" dirty="0">
                          <a:effectLst/>
                          <a:latin typeface="Frutiger"/>
                          <a:ea typeface="Calibri"/>
                          <a:cs typeface="Arial"/>
                        </a:rPr>
                        <a:t>October 2021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a:lnSpc>
                          <a:spcPct val="115000"/>
                        </a:lnSpc>
                        <a:spcAft>
                          <a:spcPts val="0"/>
                        </a:spcAft>
                      </a:pPr>
                      <a:r>
                        <a:rPr lang="en-GB" sz="1000" dirty="0">
                          <a:effectLst/>
                          <a:latin typeface="Frutiger"/>
                          <a:ea typeface="Calibri"/>
                          <a:cs typeface="Arial"/>
                        </a:rPr>
                        <a:t>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vMerge="1">
                  <a:txBody>
                    <a:bodyPr/>
                    <a:lstStyle/>
                    <a:p>
                      <a:endParaRPr lang="en-GB"/>
                    </a:p>
                  </a:txBody>
                  <a:tcPr/>
                </a:tc>
                <a:extLst>
                  <a:ext uri="{0D108BD9-81ED-4DB2-BD59-A6C34878D82A}">
                    <a16:rowId xmlns:a16="http://schemas.microsoft.com/office/drawing/2014/main" val="10005"/>
                  </a:ext>
                </a:extLst>
              </a:tr>
              <a:tr h="127000">
                <a:tc>
                  <a:txBody>
                    <a:bodyPr/>
                    <a:lstStyle/>
                    <a:p>
                      <a:pPr>
                        <a:lnSpc>
                          <a:spcPct val="115000"/>
                        </a:lnSpc>
                        <a:spcAft>
                          <a:spcPts val="0"/>
                        </a:spcAft>
                      </a:pPr>
                      <a:endParaRPr lang="en-GB" sz="1000" dirty="0">
                        <a:effectLst/>
                        <a:latin typeface="Frutiger"/>
                        <a:ea typeface="Calibri"/>
                        <a:cs typeface="Arial"/>
                      </a:endParaRPr>
                    </a:p>
                    <a:p>
                      <a:pPr>
                        <a:lnSpc>
                          <a:spcPct val="115000"/>
                        </a:lnSpc>
                        <a:spcAft>
                          <a:spcPts val="0"/>
                        </a:spcAft>
                      </a:pPr>
                      <a:r>
                        <a:rPr lang="en-GB" sz="1000" dirty="0">
                          <a:effectLst/>
                          <a:latin typeface="Frutiger"/>
                          <a:ea typeface="Calibri"/>
                          <a:cs typeface="Arial"/>
                        </a:rPr>
                        <a:t>Diagnostic Imaging</a:t>
                      </a:r>
                    </a:p>
                    <a:p>
                      <a:pPr>
                        <a:lnSpc>
                          <a:spcPct val="115000"/>
                        </a:lnSpc>
                        <a:spcAft>
                          <a:spcPts val="0"/>
                        </a:spcAft>
                      </a:pP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May 2019</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a:effectLst/>
                          <a:latin typeface="Frutiger"/>
                          <a:ea typeface="Calibri"/>
                          <a:cs typeface="Arial"/>
                        </a:rPr>
                        <a:t>4</a:t>
                      </a:r>
                      <a:endParaRPr lang="en-GB" sz="110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dirty="0">
                          <a:effectLst/>
                          <a:latin typeface="Frutiger"/>
                          <a:ea typeface="Calibri"/>
                          <a:cs typeface="Arial"/>
                        </a:rPr>
                        <a:t>April 2021</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dirty="0">
                          <a:effectLst/>
                          <a:latin typeface="Frutiger"/>
                          <a:ea typeface="Calibri"/>
                          <a:cs typeface="Arial"/>
                        </a:rPr>
                        <a:t>2</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dirty="0">
                          <a:effectLst/>
                          <a:latin typeface="Frutiger"/>
                          <a:ea typeface="Calibri"/>
                          <a:cs typeface="Arial"/>
                        </a:rPr>
                        <a:t>2</a:t>
                      </a:r>
                      <a:endParaRPr lang="en-GB" sz="1100" dirty="0">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46685">
                <a:tc>
                  <a:txBody>
                    <a:bodyPr/>
                    <a:lstStyle/>
                    <a:p>
                      <a:pPr>
                        <a:lnSpc>
                          <a:spcPct val="115000"/>
                        </a:lnSpc>
                        <a:spcAft>
                          <a:spcPts val="0"/>
                        </a:spcAft>
                      </a:pPr>
                      <a:endParaRPr lang="en-GB" sz="1000" b="1" dirty="0">
                        <a:solidFill>
                          <a:schemeClr val="bg1"/>
                        </a:solidFill>
                        <a:effectLst/>
                        <a:latin typeface="Frutiger"/>
                        <a:ea typeface="Calibri"/>
                        <a:cs typeface="Arial"/>
                      </a:endParaRPr>
                    </a:p>
                    <a:p>
                      <a:pPr>
                        <a:lnSpc>
                          <a:spcPct val="115000"/>
                        </a:lnSpc>
                        <a:spcAft>
                          <a:spcPts val="0"/>
                        </a:spcAft>
                      </a:pPr>
                      <a:r>
                        <a:rPr lang="en-GB" sz="1000" b="1" dirty="0">
                          <a:solidFill>
                            <a:schemeClr val="bg1"/>
                          </a:solidFill>
                          <a:effectLst/>
                          <a:latin typeface="Frutiger"/>
                          <a:ea typeface="Calibri"/>
                          <a:cs typeface="Arial"/>
                        </a:rPr>
                        <a:t>Total Section 31</a:t>
                      </a:r>
                      <a:r>
                        <a:rPr lang="en-GB" sz="1000" b="1" baseline="0" dirty="0">
                          <a:solidFill>
                            <a:schemeClr val="bg1"/>
                          </a:solidFill>
                          <a:effectLst/>
                          <a:latin typeface="Frutiger"/>
                          <a:ea typeface="Calibri"/>
                          <a:cs typeface="Arial"/>
                        </a:rPr>
                        <a:t> </a:t>
                      </a:r>
                      <a:r>
                        <a:rPr lang="en-GB" sz="1000" b="1" dirty="0">
                          <a:solidFill>
                            <a:schemeClr val="bg1"/>
                          </a:solidFill>
                          <a:effectLst/>
                          <a:latin typeface="Frutiger"/>
                          <a:ea typeface="Calibri"/>
                          <a:cs typeface="Arial"/>
                        </a:rPr>
                        <a:t>Conditions</a:t>
                      </a:r>
                    </a:p>
                    <a:p>
                      <a:pPr>
                        <a:lnSpc>
                          <a:spcPct val="115000"/>
                        </a:lnSpc>
                        <a:spcAft>
                          <a:spcPts val="0"/>
                        </a:spcAft>
                      </a:pP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nSpc>
                          <a:spcPct val="115000"/>
                        </a:lnSpc>
                        <a:spcAft>
                          <a:spcPts val="0"/>
                        </a:spcAft>
                      </a:pPr>
                      <a:r>
                        <a:rPr lang="en-GB" sz="1000" b="1" dirty="0">
                          <a:solidFill>
                            <a:schemeClr val="bg1"/>
                          </a:solidFill>
                          <a:effectLst/>
                          <a:latin typeface="Frutiger"/>
                          <a:ea typeface="Calibri"/>
                          <a:cs typeface="Arial"/>
                        </a:rPr>
                        <a:t> </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22</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 </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18</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tc>
                  <a:txBody>
                    <a:bodyPr/>
                    <a:lstStyle/>
                    <a:p>
                      <a:pPr algn="ctr">
                        <a:lnSpc>
                          <a:spcPct val="115000"/>
                        </a:lnSpc>
                        <a:spcAft>
                          <a:spcPts val="0"/>
                        </a:spcAft>
                      </a:pPr>
                      <a:r>
                        <a:rPr lang="en-GB" sz="1000" b="1" dirty="0">
                          <a:solidFill>
                            <a:schemeClr val="bg1"/>
                          </a:solidFill>
                          <a:effectLst/>
                          <a:latin typeface="Frutiger"/>
                          <a:ea typeface="Calibri"/>
                          <a:cs typeface="Arial"/>
                        </a:rPr>
                        <a:t>4</a:t>
                      </a:r>
                      <a:endParaRPr lang="en-GB" sz="1100" dirty="0">
                        <a:solidFill>
                          <a:schemeClr val="bg1"/>
                        </a:solidFill>
                        <a:effectLst/>
                        <a:latin typeface="Frutiger"/>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2CE"/>
                    </a:solidFill>
                  </a:tcPr>
                </a:tc>
                <a:extLst>
                  <a:ext uri="{0D108BD9-81ED-4DB2-BD59-A6C34878D82A}">
                    <a16:rowId xmlns:a16="http://schemas.microsoft.com/office/drawing/2014/main" val="10007"/>
                  </a:ext>
                </a:extLst>
              </a:tr>
            </a:tbl>
          </a:graphicData>
        </a:graphic>
      </p:graphicFrame>
      <p:sp>
        <p:nvSpPr>
          <p:cNvPr id="8" name="Rectangle 7"/>
          <p:cNvSpPr/>
          <p:nvPr/>
        </p:nvSpPr>
        <p:spPr>
          <a:xfrm>
            <a:off x="218049" y="1099529"/>
            <a:ext cx="8793044" cy="246221"/>
          </a:xfrm>
          <a:prstGeom prst="rect">
            <a:avLst/>
          </a:prstGeom>
        </p:spPr>
        <p:txBody>
          <a:bodyPr wrap="square">
            <a:spAutoFit/>
          </a:bodyPr>
          <a:lstStyle/>
          <a:p>
            <a:r>
              <a:rPr lang="en-GB" sz="1000" b="1" dirty="0">
                <a:latin typeface="Frutiger" panose="020B0602020204020204" pitchFamily="34" charset="0"/>
              </a:rPr>
              <a:t>Section 31 Condition Status:  </a:t>
            </a:r>
          </a:p>
        </p:txBody>
      </p:sp>
      <p:sp>
        <p:nvSpPr>
          <p:cNvPr id="9" name="TextBox 8">
            <a:extLst>
              <a:ext uri="{FF2B5EF4-FFF2-40B4-BE49-F238E27FC236}">
                <a16:creationId xmlns:a16="http://schemas.microsoft.com/office/drawing/2014/main" id="{B39BD91D-7F7F-40B0-8BE8-53A35C3E48A6}"/>
              </a:ext>
            </a:extLst>
          </p:cNvPr>
          <p:cNvSpPr txBox="1"/>
          <p:nvPr/>
        </p:nvSpPr>
        <p:spPr>
          <a:xfrm>
            <a:off x="119270" y="467190"/>
            <a:ext cx="8796129" cy="400110"/>
          </a:xfrm>
          <a:prstGeom prst="rect">
            <a:avLst/>
          </a:prstGeom>
          <a:noFill/>
        </p:spPr>
        <p:txBody>
          <a:bodyPr wrap="square" rtlCol="0">
            <a:spAutoFit/>
          </a:bodyPr>
          <a:lstStyle/>
          <a:p>
            <a:pPr marL="171450" lvl="1" indent="-171450" algn="just">
              <a:buFont typeface="Arial" panose="020B0604020202020204" pitchFamily="34" charset="0"/>
              <a:buChar char="•"/>
            </a:pPr>
            <a:r>
              <a:rPr lang="en-GB" sz="1000" dirty="0">
                <a:latin typeface="Frutiger" panose="020B0602020204020204" pitchFamily="34" charset="0"/>
              </a:rPr>
              <a:t>All of the four remaining Section 31 conditions have been closed internally by the Trust and ongoing compliance is monitored as part of business as usual at Divisional and Corporate level. </a:t>
            </a:r>
            <a:endParaRPr lang="en-GB" sz="1000" dirty="0">
              <a:latin typeface="Frutiger"/>
            </a:endParaRPr>
          </a:p>
        </p:txBody>
      </p:sp>
    </p:spTree>
    <p:extLst>
      <p:ext uri="{BB962C8B-B14F-4D97-AF65-F5344CB8AC3E}">
        <p14:creationId xmlns:p14="http://schemas.microsoft.com/office/powerpoint/2010/main" val="1760675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0"/>
            <a:ext cx="8915400" cy="418356"/>
          </a:xfrm>
          <a:prstGeom prst="rect">
            <a:avLst/>
          </a:prstGeom>
        </p:spPr>
        <p:txBody>
          <a:bodyPr anchor="t">
            <a:noAutofit/>
          </a:bodyPr>
          <a:lstStyle>
            <a:lvl1pPr algn="l" defTabSz="457200" rtl="0" eaLnBrk="1" latinLnBrk="0" hangingPunct="1">
              <a:spcBef>
                <a:spcPct val="0"/>
              </a:spcBef>
              <a:buNone/>
              <a:defRPr sz="4400" b="0" i="0" kern="1200">
                <a:solidFill>
                  <a:srgbClr val="0072C6"/>
                </a:solidFill>
                <a:latin typeface="Arial"/>
                <a:ea typeface="+mj-ea"/>
                <a:cs typeface="Arial"/>
              </a:defRPr>
            </a:lvl1pPr>
          </a:lstStyle>
          <a:p>
            <a:r>
              <a:rPr lang="en-GB" sz="1800" b="1" dirty="0">
                <a:solidFill>
                  <a:schemeClr val="tx2">
                    <a:lumMod val="75000"/>
                  </a:schemeClr>
                </a:solidFill>
                <a:latin typeface="Frutiger" panose="020B0602020204020204" pitchFamily="34" charset="0"/>
              </a:rPr>
              <a:t>Section 31 Condition – </a:t>
            </a:r>
            <a:r>
              <a:rPr lang="en-GB" sz="1600" b="1" dirty="0">
                <a:solidFill>
                  <a:schemeClr val="tx2">
                    <a:lumMod val="75000"/>
                  </a:schemeClr>
                </a:solidFill>
                <a:latin typeface="Frutiger" panose="020B0602020204020204" pitchFamily="34" charset="0"/>
              </a:rPr>
              <a:t>Conditions that </a:t>
            </a:r>
            <a:r>
              <a:rPr lang="en-GB" sz="1600" b="1" u="sng" dirty="0">
                <a:solidFill>
                  <a:schemeClr val="tx2">
                    <a:lumMod val="75000"/>
                  </a:schemeClr>
                </a:solidFill>
                <a:latin typeface="Frutiger" panose="020B0602020204020204" pitchFamily="34" charset="0"/>
              </a:rPr>
              <a:t>remain</a:t>
            </a:r>
            <a:r>
              <a:rPr lang="en-GB" sz="1600" b="1" dirty="0">
                <a:solidFill>
                  <a:schemeClr val="tx2">
                    <a:lumMod val="75000"/>
                  </a:schemeClr>
                </a:solidFill>
                <a:latin typeface="Frutiger" panose="020B0602020204020204" pitchFamily="34" charset="0"/>
              </a:rPr>
              <a:t> on the Trust’s Certificate of Registration</a:t>
            </a:r>
          </a:p>
        </p:txBody>
      </p:sp>
      <p:sp>
        <p:nvSpPr>
          <p:cNvPr id="4" name="TextBox 3">
            <a:extLst>
              <a:ext uri="{FF2B5EF4-FFF2-40B4-BE49-F238E27FC236}">
                <a16:creationId xmlns:a16="http://schemas.microsoft.com/office/drawing/2014/main" id="{6C0B1E16-2740-45AF-8E4D-7ECC8F826E36}"/>
              </a:ext>
            </a:extLst>
          </p:cNvPr>
          <p:cNvSpPr txBox="1"/>
          <p:nvPr/>
        </p:nvSpPr>
        <p:spPr>
          <a:xfrm>
            <a:off x="123093" y="472635"/>
            <a:ext cx="8792307" cy="3323987"/>
          </a:xfrm>
          <a:prstGeom prst="rect">
            <a:avLst/>
          </a:prstGeom>
          <a:noFill/>
        </p:spPr>
        <p:txBody>
          <a:bodyPr wrap="square" rtlCol="0">
            <a:spAutoFit/>
          </a:bodyPr>
          <a:lstStyle/>
          <a:p>
            <a:pPr marL="0" lvl="1" algn="just"/>
            <a:r>
              <a:rPr lang="en-GB" sz="1000" b="1" dirty="0">
                <a:latin typeface="Frutiger" panose="020B0602020204020204" pitchFamily="34" charset="0"/>
              </a:rPr>
              <a:t>Maternity &amp; Midwifery Services</a:t>
            </a:r>
          </a:p>
          <a:p>
            <a:pPr marL="171450" lvl="1" indent="-171450" algn="just">
              <a:buFont typeface="Arial" panose="020B0604020202020204" pitchFamily="34" charset="0"/>
              <a:buChar char="•"/>
            </a:pPr>
            <a:r>
              <a:rPr lang="en-GB" sz="1000" dirty="0">
                <a:latin typeface="Frutiger" panose="020B0602020204020204" pitchFamily="34" charset="0"/>
              </a:rPr>
              <a:t>The Registered Provider will ensure that there is appropriate escalation of deteriorating patients in line with current guidelines and best practice. With full medical handover at 9am and 7pm, with ward rounds at 12.30pm and 5pm.</a:t>
            </a:r>
          </a:p>
          <a:p>
            <a:pPr marL="171450" lvl="1" indent="-171450" algn="just">
              <a:buFont typeface="Arial" panose="020B0604020202020204" pitchFamily="34" charset="0"/>
              <a:buChar char="•"/>
            </a:pPr>
            <a:endParaRPr lang="en-GB" sz="1000" dirty="0">
              <a:latin typeface="Frutiger" panose="020B0602020204020204" pitchFamily="34" charset="0"/>
            </a:endParaRPr>
          </a:p>
          <a:p>
            <a:pPr marL="0" lvl="1" algn="just"/>
            <a:r>
              <a:rPr lang="en-GB" sz="1000" b="1" dirty="0">
                <a:latin typeface="Frutiger" panose="020B0602020204020204" pitchFamily="34" charset="0"/>
              </a:rPr>
              <a:t>Urgent &amp; Emergency Care</a:t>
            </a:r>
          </a:p>
          <a:p>
            <a:pPr marL="171450" lvl="1" indent="-171450" algn="just">
              <a:buFont typeface="Arial" panose="020B0604020202020204" pitchFamily="34" charset="0"/>
              <a:buChar char="•"/>
            </a:pPr>
            <a:r>
              <a:rPr lang="en-GB" sz="1000" dirty="0">
                <a:latin typeface="Frutiger" panose="020B0602020204020204" pitchFamily="34" charset="0"/>
              </a:rPr>
              <a:t>The registered provider must ensure that there is an effective system in place to robustly assess all patients who present to the ED in line with relevant national clinical guidelines within 15 minutes of arrival.</a:t>
            </a:r>
          </a:p>
          <a:p>
            <a:pPr marL="171450" lvl="1" indent="-171450" algn="just">
              <a:buFont typeface="Arial" panose="020B0604020202020204" pitchFamily="34" charset="0"/>
              <a:buChar char="•"/>
            </a:pPr>
            <a:endParaRPr lang="en-GB" sz="1000" dirty="0">
              <a:latin typeface="Frutiger" panose="020B0602020204020204" pitchFamily="34" charset="0"/>
            </a:endParaRPr>
          </a:p>
          <a:p>
            <a:pPr marL="0" lvl="1" algn="just"/>
            <a:r>
              <a:rPr lang="en-GB" sz="1000" b="1" dirty="0">
                <a:latin typeface="Frutiger" panose="020B0602020204020204" pitchFamily="34" charset="0"/>
              </a:rPr>
              <a:t>Diagnostic Imaging</a:t>
            </a:r>
          </a:p>
          <a:p>
            <a:pPr marL="171450" lvl="1" indent="-171450" algn="just">
              <a:buFont typeface="Arial" panose="020B0604020202020204" pitchFamily="34" charset="0"/>
              <a:buChar char="•"/>
            </a:pPr>
            <a:r>
              <a:rPr lang="en-GB" sz="1000" dirty="0">
                <a:latin typeface="Frutiger" panose="020B0602020204020204" pitchFamily="34" charset="0"/>
              </a:rPr>
              <a:t>The registered provider must ensure that an effective system is in place for the regular oversight of the appropriate escalation of significant findings. This should include diagnostic imaging undertaken out of hours to ensure that any patients at risk are escalated appropriately.</a:t>
            </a:r>
          </a:p>
          <a:p>
            <a:pPr marL="171450" lvl="1" indent="-171450" algn="just">
              <a:buFont typeface="Arial" panose="020B0604020202020204" pitchFamily="34" charset="0"/>
              <a:buChar char="•"/>
            </a:pPr>
            <a:endParaRPr lang="en-GB" sz="1000" dirty="0">
              <a:latin typeface="Frutiger" panose="020B0602020204020204" pitchFamily="34" charset="0"/>
            </a:endParaRPr>
          </a:p>
          <a:p>
            <a:pPr marL="171450" lvl="1" indent="-171450" algn="just">
              <a:buFont typeface="Arial" panose="020B0604020202020204" pitchFamily="34" charset="0"/>
              <a:buChar char="•"/>
            </a:pPr>
            <a:r>
              <a:rPr lang="en-GB" sz="1000" dirty="0">
                <a:latin typeface="Frutiger" panose="020B0602020204020204" pitchFamily="34" charset="0"/>
              </a:rPr>
              <a:t>The registered provider must ensure that there is robust system in place to facilitate effective clinical governance within the diagnostic imaging department. This is to include oversight of training, compliance to scope of practice, learning from incidents and escalation processes. The registered provider must ensure that there is a systematic approach to audit to measure compliance with protocols, processes and professional standards. The registered provider must ensure that there are processes in place for effective communication within the diagnostic imaging department.</a:t>
            </a:r>
          </a:p>
          <a:p>
            <a:pPr marL="171450" lvl="1" indent="-171450" algn="just">
              <a:buFont typeface="Arial" panose="020B0604020202020204" pitchFamily="34" charset="0"/>
              <a:buChar char="•"/>
            </a:pPr>
            <a:endParaRPr lang="en-GB" sz="1000" dirty="0">
              <a:latin typeface="Frutiger"/>
            </a:endParaRPr>
          </a:p>
          <a:p>
            <a:pPr marL="171450" lvl="1" indent="-171450" algn="just">
              <a:buFont typeface="Arial" panose="020B0604020202020204" pitchFamily="34" charset="0"/>
              <a:buChar char="•"/>
            </a:pPr>
            <a:endParaRPr lang="en-GB" sz="1000" dirty="0">
              <a:latin typeface="Frutiger" panose="020B0602020204020204" pitchFamily="34" charset="0"/>
            </a:endParaRPr>
          </a:p>
          <a:p>
            <a:pPr marL="171450" lvl="1" indent="-171450" algn="just">
              <a:buFont typeface="Arial" panose="020B0604020202020204" pitchFamily="34" charset="0"/>
              <a:buChar char="•"/>
            </a:pPr>
            <a:endParaRPr lang="en-GB" sz="1000" dirty="0">
              <a:latin typeface="Frutiger" panose="020B0602020204020204" pitchFamily="34" charset="0"/>
            </a:endParaRPr>
          </a:p>
          <a:p>
            <a:pPr marL="171450" lvl="1" indent="-171450" algn="just">
              <a:buFont typeface="Arial" panose="020B0604020202020204" pitchFamily="34" charset="0"/>
              <a:buChar char="•"/>
            </a:pPr>
            <a:endParaRPr lang="en-GB" sz="1000" dirty="0">
              <a:latin typeface="Frutiger" panose="020B0602020204020204" pitchFamily="34" charset="0"/>
            </a:endParaRPr>
          </a:p>
        </p:txBody>
      </p:sp>
    </p:spTree>
    <p:extLst>
      <p:ext uri="{BB962C8B-B14F-4D97-AF65-F5344CB8AC3E}">
        <p14:creationId xmlns:p14="http://schemas.microsoft.com/office/powerpoint/2010/main" val="3614233020"/>
      </p:ext>
    </p:extLst>
  </p:cSld>
  <p:clrMapOvr>
    <a:masterClrMapping/>
  </p:clrMapOvr>
</p:sld>
</file>

<file path=ppt/theme/theme1.xml><?xml version="1.0" encoding="utf-8"?>
<a:theme xmlns:a="http://schemas.openxmlformats.org/drawingml/2006/main" name="QEH PPT Template">
  <a:themeElements>
    <a:clrScheme name="QEH">
      <a:dk1>
        <a:srgbClr val="595959"/>
      </a:dk1>
      <a:lt1>
        <a:srgbClr val="FFFFFF"/>
      </a:lt1>
      <a:dk2>
        <a:srgbClr val="0071CE"/>
      </a:dk2>
      <a:lt2>
        <a:srgbClr val="EEECE1"/>
      </a:lt2>
      <a:accent1>
        <a:srgbClr val="89D2F6"/>
      </a:accent1>
      <a:accent2>
        <a:srgbClr val="FED061"/>
      </a:accent2>
      <a:accent3>
        <a:srgbClr val="9ECB83"/>
      </a:accent3>
      <a:accent4>
        <a:srgbClr val="C24191"/>
      </a:accent4>
      <a:accent5>
        <a:srgbClr val="F08597"/>
      </a:accent5>
      <a:accent6>
        <a:srgbClr val="F59D24"/>
      </a:accent6>
      <a:hlink>
        <a:srgbClr val="0071CE"/>
      </a:hlink>
      <a:folHlink>
        <a:srgbClr val="C24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QEH PPT Template" id="{E52AE168-F0DE-C945-8487-76D5DF7A4508}" vid="{EC338B30-6D58-0B4D-897F-7AC1C0E0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QEH PPT Template</Template>
  <TotalTime>3565</TotalTime>
  <Words>902</Words>
  <Application>Microsoft Office PowerPoint</Application>
  <PresentationFormat>On-screen Show (16:9)</PresentationFormat>
  <Paragraphs>77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Frutiger</vt:lpstr>
      <vt:lpstr>QEH PPT Template</vt:lpstr>
      <vt:lpstr>Section and Warning Notice Update  Reporting for July &amp; August 2022</vt:lpstr>
      <vt:lpstr>PowerPoint Presentation</vt:lpstr>
      <vt:lpstr>PowerPoint Presentation</vt:lpstr>
      <vt:lpstr>PowerPoint Presentation</vt:lpstr>
      <vt:lpstr>PowerPoint Presentation</vt:lpstr>
    </vt:vector>
  </TitlesOfParts>
  <Company>QEHKL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Update on  Integrated Quality Improvement Plan (IQIP)</dc:title>
  <dc:creator>Davidson, Sarah</dc:creator>
  <cp:lastModifiedBy>Notley, Louise</cp:lastModifiedBy>
  <cp:revision>286</cp:revision>
  <cp:lastPrinted>2018-04-04T11:11:56Z</cp:lastPrinted>
  <dcterms:created xsi:type="dcterms:W3CDTF">2020-06-23T12:12:08Z</dcterms:created>
  <dcterms:modified xsi:type="dcterms:W3CDTF">2022-09-19T16:27:13Z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54805998-42ab-48f1-a9ed-9426ba0393ba</vt:lpwstr>
  </property>
</Properties>
</file>